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Override2.xml" ContentType="application/vnd.openxmlformats-officedocument.themeOverrid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Override3.xml" ContentType="application/vnd.openxmlformats-officedocument.themeOverrid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912" r:id="rId1"/>
    <p:sldMasterId id="2147484915" r:id="rId2"/>
    <p:sldMasterId id="2147484952" r:id="rId3"/>
    <p:sldMasterId id="2147483648" r:id="rId4"/>
    <p:sldMasterId id="2147485033" r:id="rId5"/>
    <p:sldMasterId id="2147485058" r:id="rId6"/>
  </p:sldMasterIdLst>
  <p:notesMasterIdLst>
    <p:notesMasterId r:id="rId81"/>
  </p:notesMasterIdLst>
  <p:handoutMasterIdLst>
    <p:handoutMasterId r:id="rId82"/>
  </p:handoutMasterIdLst>
  <p:sldIdLst>
    <p:sldId id="298" r:id="rId7"/>
    <p:sldId id="485" r:id="rId8"/>
    <p:sldId id="486" r:id="rId9"/>
    <p:sldId id="491" r:id="rId10"/>
    <p:sldId id="487" r:id="rId11"/>
    <p:sldId id="492" r:id="rId12"/>
    <p:sldId id="508" r:id="rId13"/>
    <p:sldId id="493" r:id="rId14"/>
    <p:sldId id="490" r:id="rId15"/>
    <p:sldId id="488" r:id="rId16"/>
    <p:sldId id="489" r:id="rId17"/>
    <p:sldId id="536" r:id="rId18"/>
    <p:sldId id="538" r:id="rId19"/>
    <p:sldId id="584" r:id="rId20"/>
    <p:sldId id="585" r:id="rId21"/>
    <p:sldId id="586" r:id="rId22"/>
    <p:sldId id="484" r:id="rId23"/>
    <p:sldId id="426" r:id="rId24"/>
    <p:sldId id="427" r:id="rId25"/>
    <p:sldId id="428" r:id="rId26"/>
    <p:sldId id="429" r:id="rId27"/>
    <p:sldId id="430" r:id="rId28"/>
    <p:sldId id="535" r:id="rId29"/>
    <p:sldId id="530" r:id="rId30"/>
    <p:sldId id="531" r:id="rId31"/>
    <p:sldId id="532" r:id="rId32"/>
    <p:sldId id="533" r:id="rId33"/>
    <p:sldId id="534" r:id="rId34"/>
    <p:sldId id="324" r:id="rId35"/>
    <p:sldId id="539" r:id="rId36"/>
    <p:sldId id="540" r:id="rId37"/>
    <p:sldId id="541" r:id="rId38"/>
    <p:sldId id="542" r:id="rId39"/>
    <p:sldId id="543" r:id="rId40"/>
    <p:sldId id="544" r:id="rId41"/>
    <p:sldId id="545" r:id="rId42"/>
    <p:sldId id="546" r:id="rId43"/>
    <p:sldId id="547" r:id="rId44"/>
    <p:sldId id="550" r:id="rId45"/>
    <p:sldId id="549" r:id="rId46"/>
    <p:sldId id="551" r:id="rId47"/>
    <p:sldId id="552" r:id="rId48"/>
    <p:sldId id="581" r:id="rId49"/>
    <p:sldId id="554" r:id="rId50"/>
    <p:sldId id="555" r:id="rId51"/>
    <p:sldId id="556" r:id="rId52"/>
    <p:sldId id="557" r:id="rId53"/>
    <p:sldId id="558" r:id="rId54"/>
    <p:sldId id="559" r:id="rId55"/>
    <p:sldId id="325" r:id="rId56"/>
    <p:sldId id="560" r:id="rId57"/>
    <p:sldId id="561" r:id="rId58"/>
    <p:sldId id="562" r:id="rId59"/>
    <p:sldId id="563" r:id="rId60"/>
    <p:sldId id="564" r:id="rId61"/>
    <p:sldId id="565" r:id="rId62"/>
    <p:sldId id="566" r:id="rId63"/>
    <p:sldId id="583" r:id="rId64"/>
    <p:sldId id="567" r:id="rId65"/>
    <p:sldId id="582" r:id="rId66"/>
    <p:sldId id="570" r:id="rId67"/>
    <p:sldId id="326" r:id="rId68"/>
    <p:sldId id="571" r:id="rId69"/>
    <p:sldId id="572" r:id="rId70"/>
    <p:sldId id="573" r:id="rId71"/>
    <p:sldId id="574" r:id="rId72"/>
    <p:sldId id="580" r:id="rId73"/>
    <p:sldId id="576" r:id="rId74"/>
    <p:sldId id="577" r:id="rId75"/>
    <p:sldId id="578" r:id="rId76"/>
    <p:sldId id="579" r:id="rId77"/>
    <p:sldId id="327" r:id="rId78"/>
    <p:sldId id="528" r:id="rId79"/>
    <p:sldId id="299" r:id="rId80"/>
  </p:sldIdLst>
  <p:sldSz cx="12192000" cy="6858000"/>
  <p:notesSz cx="6797675" cy="9926638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14" userDrawn="1">
          <p15:clr>
            <a:srgbClr val="A4A3A4"/>
          </p15:clr>
        </p15:guide>
        <p15:guide id="2" orient="horz" pos="3549" userDrawn="1">
          <p15:clr>
            <a:srgbClr val="A4A3A4"/>
          </p15:clr>
        </p15:guide>
        <p15:guide id="4" pos="6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E7F1F7"/>
    <a:srgbClr val="E7F1FF"/>
    <a:srgbClr val="E98300"/>
    <a:srgbClr val="A59D95"/>
    <a:srgbClr val="CCCCFF"/>
    <a:srgbClr val="0099CC"/>
    <a:srgbClr val="00CCFF"/>
    <a:srgbClr val="66CCFF"/>
    <a:srgbClr val="98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14"/>
        <p:guide orient="horz" pos="3549"/>
        <p:guide pos="69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viewProps" Target="viewProp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5862" cy="497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873" tIns="43438" rIns="86873" bIns="43438" numCol="1" anchor="t" anchorCtr="0" compatLnSpc="1">
            <a:prstTxWarp prst="textNoShape">
              <a:avLst/>
            </a:prstTxWarp>
          </a:bodyPr>
          <a:lstStyle>
            <a:lvl1pPr defTabSz="431734" eaLnBrk="0" hangingPunct="0">
              <a:defRPr sz="11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73" y="2"/>
            <a:ext cx="2947383" cy="497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873" tIns="43438" rIns="86873" bIns="43438" numCol="1" anchor="t" anchorCtr="0" compatLnSpc="1">
            <a:prstTxWarp prst="textNoShape">
              <a:avLst/>
            </a:prstTxWarp>
          </a:bodyPr>
          <a:lstStyle>
            <a:lvl1pPr algn="r" defTabSz="431734" eaLnBrk="0" hangingPunct="0">
              <a:defRPr sz="1100"/>
            </a:lvl1pPr>
          </a:lstStyle>
          <a:p>
            <a:pPr>
              <a:defRPr/>
            </a:pPr>
            <a:fld id="{98718E9E-7912-45C5-8488-D821A51C6E0D}" type="datetimeFigureOut">
              <a:rPr lang="fr-FR"/>
              <a:pPr>
                <a:defRPr/>
              </a:pPr>
              <a:t>13/10/2016</a:t>
            </a:fld>
            <a:endParaRPr lang="fr-FR"/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7766"/>
            <a:ext cx="2945862" cy="497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873" tIns="43438" rIns="86873" bIns="43438" numCol="1" anchor="b" anchorCtr="0" compatLnSpc="1">
            <a:prstTxWarp prst="textNoShape">
              <a:avLst/>
            </a:prstTxWarp>
          </a:bodyPr>
          <a:lstStyle>
            <a:lvl1pPr defTabSz="431734" eaLnBrk="0" hangingPunct="0">
              <a:defRPr sz="11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69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73" y="9427766"/>
            <a:ext cx="2947383" cy="497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873" tIns="43438" rIns="86873" bIns="43438" numCol="1" anchor="b" anchorCtr="0" compatLnSpc="1">
            <a:prstTxWarp prst="textNoShape">
              <a:avLst/>
            </a:prstTxWarp>
          </a:bodyPr>
          <a:lstStyle>
            <a:lvl1pPr algn="r" defTabSz="431734" eaLnBrk="0" hangingPunct="0">
              <a:defRPr sz="1100"/>
            </a:lvl1pPr>
          </a:lstStyle>
          <a:p>
            <a:pPr>
              <a:defRPr/>
            </a:pPr>
            <a:fld id="{8798AE99-EA80-4706-9312-B49CF0DECABE}" type="slidenum">
              <a:rPr lang="fr-FR"/>
              <a:pPr>
                <a:defRPr/>
              </a:pPr>
              <a:t>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5862" cy="49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73" tIns="43438" rIns="86873" bIns="43438" numCol="1" anchor="t" anchorCtr="0" compatLnSpc="1">
            <a:prstTxWarp prst="textNoShape">
              <a:avLst/>
            </a:prstTxWarp>
          </a:bodyPr>
          <a:lstStyle>
            <a:lvl1pPr defTabSz="431734">
              <a:defRPr sz="11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773" y="2"/>
            <a:ext cx="2947383" cy="49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73" tIns="43438" rIns="86873" bIns="43438" numCol="1" anchor="t" anchorCtr="0" compatLnSpc="1">
            <a:prstTxWarp prst="textNoShape">
              <a:avLst/>
            </a:prstTxWarp>
          </a:bodyPr>
          <a:lstStyle>
            <a:lvl1pPr algn="r" defTabSz="431734">
              <a:defRPr sz="1100">
                <a:latin typeface="Calibri" pitchFamily="34" charset="0"/>
              </a:defRPr>
            </a:lvl1pPr>
          </a:lstStyle>
          <a:p>
            <a:pPr>
              <a:defRPr/>
            </a:pPr>
            <a:fld id="{CD941D02-E662-41A3-B5B3-369DE42B7A89}" type="datetimeFigureOut">
              <a:rPr lang="fr-FR"/>
              <a:pPr>
                <a:defRPr/>
              </a:pPr>
              <a:t>13/10/2016</a:t>
            </a:fld>
            <a:endParaRPr lang="fr-F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7713"/>
            <a:ext cx="661670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5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944" y="4716194"/>
            <a:ext cx="5441788" cy="446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73" tIns="43438" rIns="86873" bIns="43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5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27766"/>
            <a:ext cx="2945862" cy="49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73" tIns="43438" rIns="86873" bIns="43438" numCol="1" anchor="b" anchorCtr="0" compatLnSpc="1">
            <a:prstTxWarp prst="textNoShape">
              <a:avLst/>
            </a:prstTxWarp>
          </a:bodyPr>
          <a:lstStyle>
            <a:lvl1pPr defTabSz="431734">
              <a:defRPr sz="11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773" y="9427766"/>
            <a:ext cx="2947383" cy="49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873" tIns="43438" rIns="86873" bIns="43438" numCol="1" anchor="b" anchorCtr="0" compatLnSpc="1">
            <a:prstTxWarp prst="textNoShape">
              <a:avLst/>
            </a:prstTxWarp>
          </a:bodyPr>
          <a:lstStyle>
            <a:lvl1pPr algn="r" defTabSz="431734">
              <a:defRPr sz="1100">
                <a:latin typeface="Calibri" pitchFamily="34" charset="0"/>
              </a:defRPr>
            </a:lvl1pPr>
          </a:lstStyle>
          <a:p>
            <a:pPr>
              <a:defRPr/>
            </a:pPr>
            <a:fld id="{0CFA86E8-CB98-4CC3-BF8B-265BBF7431D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544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RB: like Verizon vs. Colt contracts negotiation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CA: like Oracle Fines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PI: like: “increase staff productivity” or “reduce the IT support”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46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RB: like Verizon vs. Colt contracts negotiation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CA: like Oracle Fines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PI: like: “increase staff productivity” or “reduce the IT support”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779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err="1"/>
              <a:t>End</a:t>
            </a:r>
            <a:r>
              <a:rPr lang="pt-BR" baseline="0"/>
              <a:t> </a:t>
            </a:r>
            <a:r>
              <a:rPr lang="pt-BR" baseline="0" err="1"/>
              <a:t>of</a:t>
            </a:r>
            <a:r>
              <a:rPr lang="pt-BR" baseline="0"/>
              <a:t> COALA: 10% </a:t>
            </a:r>
            <a:r>
              <a:rPr lang="pt-BR" baseline="0" err="1"/>
              <a:t>of</a:t>
            </a:r>
            <a:r>
              <a:rPr lang="pt-BR" baseline="0"/>
              <a:t> 2015 </a:t>
            </a:r>
            <a:r>
              <a:rPr lang="pt-BR" baseline="0" err="1"/>
              <a:t>purshase</a:t>
            </a:r>
            <a:endParaRPr lang="pt-BR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540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619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96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859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12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err="1"/>
              <a:t>End</a:t>
            </a:r>
            <a:r>
              <a:rPr lang="pt-BR" baseline="0"/>
              <a:t> </a:t>
            </a:r>
            <a:r>
              <a:rPr lang="pt-BR" baseline="0" err="1"/>
              <a:t>of</a:t>
            </a:r>
            <a:r>
              <a:rPr lang="pt-BR" baseline="0"/>
              <a:t> COALA: 10% </a:t>
            </a:r>
            <a:r>
              <a:rPr lang="pt-BR" baseline="0" err="1"/>
              <a:t>of</a:t>
            </a:r>
            <a:r>
              <a:rPr lang="pt-BR" baseline="0"/>
              <a:t> 2015 </a:t>
            </a:r>
            <a:r>
              <a:rPr lang="pt-BR" baseline="0" err="1"/>
              <a:t>purshase</a:t>
            </a:r>
            <a:endParaRPr lang="pt-BR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1310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023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095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852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78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526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3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326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06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03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80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681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600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3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456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068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6619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078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366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605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295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fr-FR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96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92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891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217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173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94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41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RB: like Verizon vs. Colt contracts negotiation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CA: like Oracle Fines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PI: like: “increase staff productivity” or “reduce the IT support”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A86E8-CB98-4CC3-BF8B-265BBF7431D1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27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3.png"/><Relationship Id="rId4" Type="http://schemas.openxmlformats.org/officeDocument/2006/relationships/image" Target="../media/image6.jpe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3.png"/><Relationship Id="rId4" Type="http://schemas.openxmlformats.org/officeDocument/2006/relationships/image" Target="../media/image27.jpe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4000" y="233638"/>
            <a:ext cx="3912680" cy="396044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083" y="233636"/>
            <a:ext cx="4068000" cy="414046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8230" y="233640"/>
            <a:ext cx="4068000" cy="400545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0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fr-FR" sz="3200" b="1"/>
          </a:p>
        </p:txBody>
      </p:sp>
      <p:sp>
        <p:nvSpPr>
          <p:cNvPr id="38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A59D9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43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44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grpSp>
        <p:nvGrpSpPr>
          <p:cNvPr id="5" name="Group 70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6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30349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ver Page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7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20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/>
          </a:p>
        </p:txBody>
      </p: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17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81695"/>
      </p:ext>
    </p:extLst>
  </p:cSld>
  <p:clrMapOvr>
    <a:masterClrMapping/>
  </p:clrMapOvr>
  <p:transition spd="med"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41303"/>
            <a:ext cx="1034463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0" y="1138238"/>
            <a:ext cx="10344639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Title of the table</a:t>
            </a:r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8" hasCustomPrompt="1"/>
          </p:nvPr>
        </p:nvSpPr>
        <p:spPr>
          <a:xfrm>
            <a:off x="1502445" y="1828803"/>
            <a:ext cx="10354194" cy="3996585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r>
              <a:rPr lang="en-US"/>
              <a:t>Click table logo below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3108791199"/>
      </p:ext>
    </p:extLst>
  </p:cSld>
  <p:clrMapOvr>
    <a:masterClrMapping/>
  </p:clrMapOvr>
  <p:transition spd="med"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38964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828799"/>
            <a:ext cx="5427008" cy="4290399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/>
              <a:t>Type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626170" y="1839807"/>
            <a:ext cx="4565830" cy="42793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90912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-11113"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05573" y="1138238"/>
            <a:ext cx="10396071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</p:spTree>
    <p:extLst>
      <p:ext uri="{BB962C8B-B14F-4D97-AF65-F5344CB8AC3E}">
        <p14:creationId xmlns:p14="http://schemas.microsoft.com/office/powerpoint/2010/main" val="34159218"/>
      </p:ext>
    </p:extLst>
  </p:cSld>
  <p:clrMapOvr>
    <a:masterClrMapping/>
  </p:clrMapOvr>
  <p:transition spd="med">
    <p:wipe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828800"/>
            <a:ext cx="5427008" cy="4359936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536160" y="1834757"/>
            <a:ext cx="4655840" cy="21396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536160" y="4049040"/>
            <a:ext cx="4655840" cy="21396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9912096" y="3744928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80965" indent="-11113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977121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80965" indent="-11113"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3" y="1138238"/>
            <a:ext cx="10434647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</p:spTree>
    <p:extLst>
      <p:ext uri="{BB962C8B-B14F-4D97-AF65-F5344CB8AC3E}">
        <p14:creationId xmlns:p14="http://schemas.microsoft.com/office/powerpoint/2010/main" val="3976134087"/>
      </p:ext>
    </p:extLst>
  </p:cSld>
  <p:clrMapOvr>
    <a:masterClrMapping/>
  </p:clrMapOvr>
  <p:transition spd="med">
    <p:wipe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828802"/>
            <a:ext cx="5427008" cy="4451597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401145" y="1837004"/>
            <a:ext cx="479085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401145" y="3334109"/>
            <a:ext cx="479085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401145" y="4822250"/>
            <a:ext cx="479085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9912096" y="3029975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9912096" y="4518117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6015221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3" y="1138238"/>
            <a:ext cx="10434647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</p:spTree>
    <p:extLst>
      <p:ext uri="{BB962C8B-B14F-4D97-AF65-F5344CB8AC3E}">
        <p14:creationId xmlns:p14="http://schemas.microsoft.com/office/powerpoint/2010/main" val="4010338213"/>
      </p:ext>
    </p:extLst>
  </p:cSld>
  <p:clrMapOvr>
    <a:masterClrMapping/>
  </p:clrMapOvr>
  <p:transition spd="med"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47965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138238"/>
            <a:ext cx="5427008" cy="5050498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401145" y="1148302"/>
            <a:ext cx="4790855" cy="234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401145" y="3849758"/>
            <a:ext cx="4790855" cy="234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9912096" y="329883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80965" indent="-11113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977121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80965" indent="-11113"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08891"/>
      </p:ext>
    </p:extLst>
  </p:cSld>
  <p:clrMapOvr>
    <a:masterClrMapping/>
  </p:clrMapOvr>
  <p:transition spd="med"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138239"/>
            <a:ext cx="5427008" cy="4856046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401145" y="1138238"/>
            <a:ext cx="4773254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401145" y="2843935"/>
            <a:ext cx="479085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401145" y="4536138"/>
            <a:ext cx="479085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9894495" y="233120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9912096" y="402664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72910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85081"/>
      </p:ext>
    </p:extLst>
  </p:cSld>
  <p:clrMapOvr>
    <a:masterClrMapping/>
  </p:clrMapOvr>
  <p:transition spd="med"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gray">
          <a:xfrm>
            <a:off x="1509184" y="1268413"/>
            <a:ext cx="10682816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313768"/>
            <a:ext cx="5427008" cy="4451597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581165" y="1321970"/>
            <a:ext cx="461083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581165" y="2819075"/>
            <a:ext cx="461083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581165" y="4307216"/>
            <a:ext cx="461083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9912096" y="2514941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9912096" y="4003083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495332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31102"/>
      </p:ext>
    </p:extLst>
  </p:cSld>
  <p:clrMapOvr>
    <a:masterClrMapping/>
  </p:clrMapOvr>
  <p:transition spd="med"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gray">
          <a:xfrm>
            <a:off x="1509184" y="1088741"/>
            <a:ext cx="10682816" cy="4750085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38964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178751"/>
            <a:ext cx="5427008" cy="4586614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095488" y="1178750"/>
            <a:ext cx="4096512" cy="216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8095488" y="3572767"/>
            <a:ext cx="4096512" cy="216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9912096" y="3113965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54908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28979"/>
      </p:ext>
    </p:extLst>
  </p:cSld>
  <p:clrMapOvr>
    <a:masterClrMapping/>
  </p:clrMapOvr>
  <p:transition spd="med"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gray">
          <a:xfrm>
            <a:off x="1509184" y="1268413"/>
            <a:ext cx="10682816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41303"/>
            <a:ext cx="1038964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1025389588"/>
      </p:ext>
    </p:extLst>
  </p:cSld>
  <p:clrMapOvr>
    <a:masterClrMapping/>
  </p:clrMapOvr>
  <p:transition spd="med"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35360" y="1037208"/>
            <a:ext cx="11856640" cy="509209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Map Here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1327151" y="2492843"/>
            <a:ext cx="2889504" cy="80467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tIns="252000"/>
          <a:lstStyle>
            <a:lvl1pPr>
              <a:buClr>
                <a:schemeClr val="accent1"/>
              </a:buClr>
              <a:defRPr sz="1200" baseline="0"/>
            </a:lvl1pPr>
          </a:lstStyle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4870959" y="2901275"/>
            <a:ext cx="2889504" cy="80467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tIns="252000"/>
          <a:lstStyle>
            <a:lvl1pPr>
              <a:buClr>
                <a:schemeClr val="accent5"/>
              </a:buClr>
              <a:defRPr sz="1200" baseline="0"/>
            </a:lvl1pPr>
          </a:lstStyle>
          <a:p>
            <a:pPr lvl="0"/>
            <a:endParaRPr lang="en-US"/>
          </a:p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48463" y="4608155"/>
            <a:ext cx="2889504" cy="804672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tIns="252000"/>
          <a:lstStyle>
            <a:lvl1pPr>
              <a:buClr>
                <a:schemeClr val="accent3"/>
              </a:buClr>
              <a:defRPr sz="1200" baseline="0"/>
            </a:lvl1pPr>
          </a:lstStyle>
          <a:p>
            <a:pPr lvl="0"/>
            <a:endParaRPr lang="en-US"/>
          </a:p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7837679" y="1340699"/>
            <a:ext cx="2889504" cy="80467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tIns="252000"/>
          <a:lstStyle>
            <a:lvl1pPr>
              <a:buClr>
                <a:schemeClr val="accent2"/>
              </a:buClr>
              <a:defRPr sz="1200" baseline="0"/>
            </a:lvl1pPr>
          </a:lstStyle>
          <a:p>
            <a:pPr lvl="0"/>
            <a:endParaRPr lang="en-US"/>
          </a:p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6638799" y="4976963"/>
            <a:ext cx="2889504" cy="804672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tIns="252000"/>
          <a:lstStyle>
            <a:lvl1pPr>
              <a:buClr>
                <a:schemeClr val="accent4"/>
              </a:buClr>
              <a:defRPr sz="1200" baseline="0"/>
            </a:lvl1pPr>
          </a:lstStyle>
          <a:p>
            <a:pPr lvl="0"/>
            <a:endParaRPr lang="en-US"/>
          </a:p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8917269" y="3721007"/>
            <a:ext cx="2889504" cy="804672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tIns="252000"/>
          <a:lstStyle>
            <a:lvl1pPr>
              <a:buClr>
                <a:schemeClr val="accent6"/>
              </a:buClr>
              <a:defRPr sz="1200" baseline="0"/>
            </a:lvl1pPr>
          </a:lstStyle>
          <a:p>
            <a:pPr lvl="0"/>
            <a:endParaRPr lang="en-US"/>
          </a:p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6028" y="2321766"/>
            <a:ext cx="792480" cy="30175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50380" y="1210143"/>
            <a:ext cx="792480" cy="301752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8615" y="4473297"/>
            <a:ext cx="792480" cy="30175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23605" y="4840850"/>
            <a:ext cx="792480" cy="30175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4482854" y="2761037"/>
            <a:ext cx="1625103" cy="30175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Longer Title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391463" y="3585789"/>
            <a:ext cx="1625103" cy="30175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Longer Title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41303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1172915054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ver Page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7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6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/>
          </a:p>
        </p:txBody>
      </p: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4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17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57180"/>
      </p:ext>
    </p:extLst>
  </p:cSld>
  <p:clrMapOvr>
    <a:masterClrMapping/>
  </p:clrMapOvr>
  <p:transition spd="med">
    <p:wipe dir="r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heet OFFS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gray">
          <a:xfrm>
            <a:off x="1270003" y="1268413"/>
            <a:ext cx="10922000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BEBC2-5D29-44B5-99C9-0A11BF7646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505145" y="3267139"/>
            <a:ext cx="3291840" cy="2249424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r>
              <a:rPr lang="en-US"/>
              <a:t>Map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880847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29344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3" name="AutoShape 11"/>
          <p:cNvSpPr>
            <a:spLocks/>
          </p:cNvSpPr>
          <p:nvPr userDrawn="1"/>
        </p:nvSpPr>
        <p:spPr bwMode="gray">
          <a:xfrm>
            <a:off x="5892801" y="3625853"/>
            <a:ext cx="167217" cy="189071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4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12148" y="3674763"/>
            <a:ext cx="5634501" cy="1793709"/>
          </a:xfrm>
          <a:prstGeom prst="rect">
            <a:avLst/>
          </a:prstGeom>
        </p:spPr>
        <p:txBody>
          <a:bodyPr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text here about the pictures above and to the left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12004" y="241303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12000" y="1506541"/>
            <a:ext cx="3925824" cy="1622425"/>
          </a:xfrm>
          <a:prstGeom prst="rect">
            <a:avLst/>
          </a:prstGeom>
        </p:spPr>
        <p:txBody>
          <a:bodyPr lIns="0" tIns="0" rIns="0" bIns="0"/>
          <a:lstStyle>
            <a:lvl1pPr marL="180965" marR="0" indent="-180965" algn="l" defTabSz="457178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ADD0"/>
              </a:buClr>
              <a:buSzTx/>
              <a:buFont typeface="Wingdings" pitchFamily="2" charset="2"/>
              <a:buChar char="§"/>
              <a:tabLst/>
              <a:defRPr sz="1200" baseline="0">
                <a:solidFill>
                  <a:schemeClr val="tx1"/>
                </a:solidFill>
              </a:defRPr>
            </a:lvl1pPr>
            <a:lvl2pPr marL="266687" indent="-85721">
              <a:buNone/>
              <a:defRPr sz="1800" baseline="0"/>
            </a:lvl2pPr>
            <a:lvl3pPr marL="266687" indent="-85721">
              <a:buNone/>
              <a:defRPr sz="1200"/>
            </a:lvl3pPr>
            <a:lvl4pPr>
              <a:defRPr sz="1400"/>
            </a:lvl4pPr>
            <a:lvl5pPr>
              <a:buFont typeface="Wingdings" pitchFamily="2" charset="2"/>
              <a:buChar char="§"/>
              <a:defRPr sz="600"/>
            </a:lvl5pPr>
            <a:lvl6pPr>
              <a:defRPr sz="1600"/>
            </a:lvl6pPr>
          </a:lstStyle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17802542"/>
      </p:ext>
    </p:extLst>
  </p:cSld>
  <p:clrMapOvr>
    <a:masterClrMapping/>
  </p:clrMapOvr>
  <p:transition spd="med"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sheet OFFS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gray">
          <a:xfrm>
            <a:off x="1270003" y="1268413"/>
            <a:ext cx="10922000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BEBC2-5D29-44B5-99C9-0A11BF7646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505145" y="3267139"/>
            <a:ext cx="3291840" cy="2249424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r>
              <a:rPr lang="en-US"/>
              <a:t>Map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880847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29344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3" name="AutoShape 11"/>
          <p:cNvSpPr>
            <a:spLocks/>
          </p:cNvSpPr>
          <p:nvPr userDrawn="1"/>
        </p:nvSpPr>
        <p:spPr bwMode="gray">
          <a:xfrm>
            <a:off x="5892801" y="3625853"/>
            <a:ext cx="167217" cy="189071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12148" y="3674763"/>
            <a:ext cx="5634501" cy="1793709"/>
          </a:xfrm>
          <a:prstGeom prst="rect">
            <a:avLst/>
          </a:prstGeom>
        </p:spPr>
        <p:txBody>
          <a:bodyPr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text here about the pictures above and to the left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12004" y="241303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12000" y="1506541"/>
            <a:ext cx="3925824" cy="1622425"/>
          </a:xfrm>
          <a:prstGeom prst="rect">
            <a:avLst/>
          </a:prstGeom>
        </p:spPr>
        <p:txBody>
          <a:bodyPr lIns="0" tIns="0" rIns="0" bIns="0"/>
          <a:lstStyle>
            <a:lvl1pPr marL="180965" marR="0" indent="-180965" algn="l" defTabSz="457178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 sz="1200" baseline="0">
                <a:solidFill>
                  <a:schemeClr val="tx1"/>
                </a:solidFill>
              </a:defRPr>
            </a:lvl1pPr>
            <a:lvl2pPr marL="266687" indent="-85721">
              <a:buNone/>
              <a:defRPr sz="1800" baseline="0"/>
            </a:lvl2pPr>
            <a:lvl3pPr marL="266687" indent="-85721">
              <a:buNone/>
              <a:defRPr sz="1200"/>
            </a:lvl3pPr>
            <a:lvl4pPr>
              <a:defRPr sz="1400"/>
            </a:lvl4pPr>
            <a:lvl5pPr>
              <a:buFont typeface="Wingdings" pitchFamily="2" charset="2"/>
              <a:buChar char="§"/>
              <a:defRPr sz="600"/>
            </a:lvl5pPr>
            <a:lvl6pPr>
              <a:defRPr sz="1600"/>
            </a:lvl6pPr>
          </a:lstStyle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04457245"/>
      </p:ext>
    </p:extLst>
  </p:cSld>
  <p:clrMapOvr>
    <a:masterClrMapping/>
  </p:clrMapOvr>
  <p:transition spd="med">
    <p:wipe dir="r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sheet OFFS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gray">
          <a:xfrm>
            <a:off x="1270003" y="1268413"/>
            <a:ext cx="10922000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BEBC2-5D29-44B5-99C9-0A11BF7646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505145" y="3267139"/>
            <a:ext cx="3291840" cy="2249424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r>
              <a:rPr lang="en-US"/>
              <a:t>Map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880847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29344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3" name="AutoShape 11"/>
          <p:cNvSpPr>
            <a:spLocks/>
          </p:cNvSpPr>
          <p:nvPr userDrawn="1"/>
        </p:nvSpPr>
        <p:spPr bwMode="gray">
          <a:xfrm>
            <a:off x="5892801" y="3625853"/>
            <a:ext cx="167217" cy="189071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12148" y="3674763"/>
            <a:ext cx="5634501" cy="1793709"/>
          </a:xfrm>
          <a:prstGeom prst="rect">
            <a:avLst/>
          </a:prstGeom>
        </p:spPr>
        <p:txBody>
          <a:bodyPr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text here about the pictures above and to the left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12004" y="241303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12000" y="1506541"/>
            <a:ext cx="3925824" cy="1622425"/>
          </a:xfrm>
          <a:prstGeom prst="rect">
            <a:avLst/>
          </a:prstGeom>
        </p:spPr>
        <p:txBody>
          <a:bodyPr lIns="0" tIns="0" rIns="0" bIns="0"/>
          <a:lstStyle>
            <a:lvl1pPr marL="180965" marR="0" indent="-180965" algn="l" defTabSz="457178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200" baseline="0">
                <a:solidFill>
                  <a:schemeClr val="tx1"/>
                </a:solidFill>
              </a:defRPr>
            </a:lvl1pPr>
            <a:lvl2pPr marL="266687" indent="-85721">
              <a:buNone/>
              <a:defRPr sz="1800" baseline="0"/>
            </a:lvl2pPr>
            <a:lvl3pPr marL="266687" indent="-85721">
              <a:buNone/>
              <a:defRPr sz="1200"/>
            </a:lvl3pPr>
            <a:lvl4pPr>
              <a:defRPr sz="1400"/>
            </a:lvl4pPr>
            <a:lvl5pPr>
              <a:buFont typeface="Wingdings" pitchFamily="2" charset="2"/>
              <a:buChar char="§"/>
              <a:defRPr sz="600"/>
            </a:lvl5pPr>
            <a:lvl6pPr>
              <a:defRPr sz="1600"/>
            </a:lvl6pPr>
          </a:lstStyle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77068728"/>
      </p:ext>
    </p:extLst>
  </p:cSld>
  <p:clrMapOvr>
    <a:masterClrMapping/>
  </p:clrMapOvr>
  <p:transition spd="med">
    <p:wipe dir="r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 sheet OFFS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gray">
          <a:xfrm>
            <a:off x="1270003" y="1268413"/>
            <a:ext cx="10922000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BEBC2-5D29-44B5-99C9-0A11BF7646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505145" y="3267139"/>
            <a:ext cx="3291840" cy="2249424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r>
              <a:rPr lang="en-US"/>
              <a:t>Map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880847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29344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3" name="AutoShape 11"/>
          <p:cNvSpPr>
            <a:spLocks/>
          </p:cNvSpPr>
          <p:nvPr userDrawn="1"/>
        </p:nvSpPr>
        <p:spPr bwMode="gray">
          <a:xfrm>
            <a:off x="5892801" y="3625853"/>
            <a:ext cx="167217" cy="189071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12149" y="3674763"/>
            <a:ext cx="5401056" cy="1793709"/>
          </a:xfrm>
          <a:prstGeom prst="rect">
            <a:avLst/>
          </a:prstGeom>
        </p:spPr>
        <p:txBody>
          <a:bodyPr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text here about the pictures above and to the left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12004" y="241303"/>
            <a:ext cx="1047965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12000" y="1506541"/>
            <a:ext cx="3925824" cy="1622425"/>
          </a:xfrm>
          <a:prstGeom prst="rect">
            <a:avLst/>
          </a:prstGeom>
        </p:spPr>
        <p:txBody>
          <a:bodyPr lIns="0" tIns="0" rIns="0" bIns="0"/>
          <a:lstStyle>
            <a:lvl1pPr marL="180965" marR="0" indent="-180965" algn="l" defTabSz="457178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  <a:defRPr sz="1200" baseline="0">
                <a:solidFill>
                  <a:schemeClr val="tx1"/>
                </a:solidFill>
              </a:defRPr>
            </a:lvl1pPr>
            <a:lvl2pPr marL="266687" indent="-85721">
              <a:buNone/>
              <a:defRPr sz="1800" baseline="0"/>
            </a:lvl2pPr>
            <a:lvl3pPr marL="266687" indent="-85721">
              <a:buNone/>
              <a:defRPr sz="1200"/>
            </a:lvl3pPr>
            <a:lvl4pPr>
              <a:defRPr sz="1400"/>
            </a:lvl4pPr>
            <a:lvl5pPr>
              <a:buFont typeface="Wingdings" pitchFamily="2" charset="2"/>
              <a:buChar char="§"/>
              <a:defRPr sz="600"/>
            </a:lvl5pPr>
            <a:lvl6pPr>
              <a:defRPr sz="1600"/>
            </a:lvl6pPr>
          </a:lstStyle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41587823"/>
      </p:ext>
    </p:extLst>
  </p:cSld>
  <p:clrMapOvr>
    <a:masterClrMapping/>
  </p:clrMapOvr>
  <p:transition spd="med">
    <p:wipe dir="r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" y="790575"/>
            <a:ext cx="10149417" cy="1150938"/>
            <a:chOff x="0" y="498"/>
            <a:chExt cx="4795" cy="725"/>
          </a:xfrm>
        </p:grpSpPr>
        <p:sp>
          <p:nvSpPr>
            <p:cNvPr id="9" name="Rectangle 10"/>
            <p:cNvSpPr>
              <a:spLocks noChangeArrowheads="1"/>
            </p:cNvSpPr>
            <p:nvPr userDrawn="1"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en-US" sz="2600" b="1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 userDrawn="1"/>
          </p:nvSpPr>
          <p:spPr bwMode="gray">
            <a:xfrm>
              <a:off x="4704" y="498"/>
              <a:ext cx="91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 userDrawn="1"/>
          </p:nvSpPr>
          <p:spPr bwMode="gray">
            <a:xfrm>
              <a:off x="4431" y="498"/>
              <a:ext cx="181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 userDrawn="1"/>
          </p:nvSpPr>
          <p:spPr bwMode="gray">
            <a:xfrm>
              <a:off x="3978" y="498"/>
              <a:ext cx="363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</p:grpSp>
      <p:grpSp>
        <p:nvGrpSpPr>
          <p:cNvPr id="13" name="Group 53"/>
          <p:cNvGrpSpPr>
            <a:grpSpLocks/>
          </p:cNvGrpSpPr>
          <p:nvPr userDrawn="1"/>
        </p:nvGrpSpPr>
        <p:grpSpPr bwMode="auto">
          <a:xfrm>
            <a:off x="10509256" y="6354763"/>
            <a:ext cx="1339849" cy="330200"/>
            <a:chOff x="4965" y="4003"/>
            <a:chExt cx="633" cy="208"/>
          </a:xfrm>
        </p:grpSpPr>
        <p:sp>
          <p:nvSpPr>
            <p:cNvPr id="14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15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16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17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18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19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20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21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22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</p:grp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43528954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147">
          <p15:clr>
            <a:srgbClr val="FBAE40"/>
          </p15:clr>
        </p15:guide>
        <p15:guide id="2" pos="293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0455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0" y="0"/>
            <a:ext cx="5969000" cy="57912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lIns="105800" tIns="52900" rIns="105800" bIns="52900" anchor="ctr"/>
          <a:lstStyle/>
          <a:p>
            <a:pPr defTabSz="529012">
              <a:defRPr/>
            </a:pPr>
            <a:endParaRPr lang="en-US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0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529012"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529012"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529012"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1" y="790576"/>
            <a:ext cx="10149417" cy="1150938"/>
            <a:chOff x="0" y="498"/>
            <a:chExt cx="4795" cy="725"/>
          </a:xfrm>
        </p:grpSpPr>
        <p:sp>
          <p:nvSpPr>
            <p:cNvPr id="9" name="Rectangle 10"/>
            <p:cNvSpPr>
              <a:spLocks noChangeArrowheads="1"/>
            </p:cNvSpPr>
            <p:nvPr userDrawn="1"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540000" tIns="0" rIns="360000" bIns="0" anchor="ctr"/>
            <a:lstStyle/>
            <a:p>
              <a:pPr defTabSz="1058026">
                <a:lnSpc>
                  <a:spcPct val="90000"/>
                </a:lnSpc>
                <a:defRPr/>
              </a:pPr>
              <a:endParaRPr lang="en-US" sz="3048" b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 userDrawn="1"/>
          </p:nvSpPr>
          <p:spPr bwMode="gray">
            <a:xfrm>
              <a:off x="4704" y="498"/>
              <a:ext cx="91" cy="7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529012"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 userDrawn="1"/>
          </p:nvSpPr>
          <p:spPr bwMode="gray">
            <a:xfrm>
              <a:off x="4431" y="498"/>
              <a:ext cx="181" cy="7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529012"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 userDrawn="1"/>
          </p:nvSpPr>
          <p:spPr bwMode="gray">
            <a:xfrm>
              <a:off x="3978" y="498"/>
              <a:ext cx="363" cy="7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529012"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1" y="790576"/>
            <a:ext cx="8229600" cy="1150938"/>
          </a:xfrm>
          <a:ln algn="ctr"/>
        </p:spPr>
        <p:txBody>
          <a:bodyPr lIns="656046" rIns="437364"/>
          <a:lstStyle>
            <a:lvl1pPr defTabSz="1058026" eaLnBrk="1" hangingPunct="1">
              <a:defRPr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0" y="6472587"/>
            <a:ext cx="601134" cy="255587"/>
          </a:xfrm>
          <a:prstGeom prst="rect">
            <a:avLst/>
          </a:prstGeom>
        </p:spPr>
        <p:txBody>
          <a:bodyPr/>
          <a:lstStyle>
            <a:lvl1pPr algn="r">
              <a:defRPr sz="952">
                <a:solidFill>
                  <a:srgbClr val="898989"/>
                </a:solidFill>
              </a:defRPr>
            </a:lvl1pPr>
          </a:lstStyle>
          <a:p>
            <a:pPr defTabSz="529012">
              <a:defRPr/>
            </a:pPr>
            <a:fld id="{752247B1-37DC-4EA6-851C-AC683382F4AC}" type="slidenum">
              <a:rPr lang="fr-FR" smtClean="0"/>
              <a:pPr defTabSz="529012">
                <a:defRPr/>
              </a:pPr>
              <a:t>‹#›</a:t>
            </a:fld>
            <a:endParaRPr lang="fr-FR"/>
          </a:p>
        </p:txBody>
      </p:sp>
      <p:sp>
        <p:nvSpPr>
          <p:cNvPr id="26" name="Rectangle 25"/>
          <p:cNvSpPr/>
          <p:nvPr userDrawn="1"/>
        </p:nvSpPr>
        <p:spPr>
          <a:xfrm>
            <a:off x="11682140" y="3776354"/>
            <a:ext cx="345562" cy="2345887"/>
          </a:xfrm>
          <a:prstGeom prst="rect">
            <a:avLst/>
          </a:prstGeom>
        </p:spPr>
        <p:txBody>
          <a:bodyPr vert="vert" wrap="square" lIns="105800" tIns="52900" rIns="105800" bIns="52900">
            <a:spAutoFit/>
          </a:bodyPr>
          <a:lstStyle/>
          <a:p>
            <a:pPr defTabSz="529012"/>
            <a:r>
              <a:rPr lang="en-GB" sz="857">
                <a:solidFill>
                  <a:srgbClr val="000000"/>
                </a:solidFill>
              </a:rPr>
              <a:t>Technip CONFIDENTIAL Information</a:t>
            </a:r>
            <a:endParaRPr lang="fr-FR" sz="857">
              <a:solidFill>
                <a:srgbClr val="000000"/>
              </a:solidFill>
            </a:endParaRPr>
          </a:p>
        </p:txBody>
      </p:sp>
      <p:grpSp>
        <p:nvGrpSpPr>
          <p:cNvPr id="27" name="Group 39"/>
          <p:cNvGrpSpPr>
            <a:grpSpLocks/>
          </p:cNvGrpSpPr>
          <p:nvPr userDrawn="1"/>
        </p:nvGrpSpPr>
        <p:grpSpPr bwMode="auto">
          <a:xfrm>
            <a:off x="10384041" y="6095483"/>
            <a:ext cx="1370571" cy="506909"/>
            <a:chOff x="4778" y="3738"/>
            <a:chExt cx="814" cy="424"/>
          </a:xfrm>
        </p:grpSpPr>
        <p:sp>
          <p:nvSpPr>
            <p:cNvPr id="28" name="Freeform 19"/>
            <p:cNvSpPr>
              <a:spLocks/>
            </p:cNvSpPr>
            <p:nvPr/>
          </p:nvSpPr>
          <p:spPr bwMode="gray">
            <a:xfrm>
              <a:off x="4867" y="4094"/>
              <a:ext cx="40" cy="67"/>
            </a:xfrm>
            <a:custGeom>
              <a:avLst/>
              <a:gdLst>
                <a:gd name="T0" fmla="*/ 2 w 112"/>
                <a:gd name="T1" fmla="*/ 1 h 187"/>
                <a:gd name="T2" fmla="*/ 1 w 112"/>
                <a:gd name="T3" fmla="*/ 1 h 187"/>
                <a:gd name="T4" fmla="*/ 1 w 112"/>
                <a:gd name="T5" fmla="*/ 2 h 187"/>
                <a:gd name="T6" fmla="*/ 1 w 112"/>
                <a:gd name="T7" fmla="*/ 3 h 187"/>
                <a:gd name="T8" fmla="*/ 1 w 112"/>
                <a:gd name="T9" fmla="*/ 3 h 187"/>
                <a:gd name="T10" fmla="*/ 1 w 112"/>
                <a:gd name="T11" fmla="*/ 3 h 187"/>
                <a:gd name="T12" fmla="*/ 1 w 112"/>
                <a:gd name="T13" fmla="*/ 3 h 187"/>
                <a:gd name="T14" fmla="*/ 1 w 112"/>
                <a:gd name="T15" fmla="*/ 3 h 187"/>
                <a:gd name="T16" fmla="*/ 0 w 112"/>
                <a:gd name="T17" fmla="*/ 3 h 187"/>
                <a:gd name="T18" fmla="*/ 0 w 112"/>
                <a:gd name="T19" fmla="*/ 2 h 187"/>
                <a:gd name="T20" fmla="*/ 0 w 112"/>
                <a:gd name="T21" fmla="*/ 1 h 187"/>
                <a:gd name="T22" fmla="*/ 0 w 112"/>
                <a:gd name="T23" fmla="*/ 1 h 187"/>
                <a:gd name="T24" fmla="*/ 0 w 112"/>
                <a:gd name="T25" fmla="*/ 1 h 187"/>
                <a:gd name="T26" fmla="*/ 0 w 112"/>
                <a:gd name="T27" fmla="*/ 1 h 187"/>
                <a:gd name="T28" fmla="*/ 1 w 112"/>
                <a:gd name="T29" fmla="*/ 0 h 187"/>
                <a:gd name="T30" fmla="*/ 1 w 112"/>
                <a:gd name="T31" fmla="*/ 0 h 187"/>
                <a:gd name="T32" fmla="*/ 1 w 112"/>
                <a:gd name="T33" fmla="*/ 1 h 187"/>
                <a:gd name="T34" fmla="*/ 2 w 112"/>
                <a:gd name="T35" fmla="*/ 1 h 187"/>
                <a:gd name="T36" fmla="*/ 2 w 112"/>
                <a:gd name="T37" fmla="*/ 1 h 1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2"/>
                <a:gd name="T58" fmla="*/ 0 h 187"/>
                <a:gd name="T59" fmla="*/ 112 w 112"/>
                <a:gd name="T60" fmla="*/ 187 h 1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2" h="187">
                  <a:moveTo>
                    <a:pt x="101" y="67"/>
                  </a:moveTo>
                  <a:cubicBezTo>
                    <a:pt x="56" y="67"/>
                    <a:pt x="56" y="67"/>
                    <a:pt x="56" y="67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9" y="144"/>
                    <a:pt x="38" y="147"/>
                    <a:pt x="38" y="149"/>
                  </a:cubicBezTo>
                  <a:cubicBezTo>
                    <a:pt x="38" y="160"/>
                    <a:pt x="44" y="164"/>
                    <a:pt x="55" y="164"/>
                  </a:cubicBezTo>
                  <a:cubicBezTo>
                    <a:pt x="60" y="164"/>
                    <a:pt x="66" y="163"/>
                    <a:pt x="71" y="161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1" y="186"/>
                    <a:pt x="52" y="187"/>
                    <a:pt x="47" y="187"/>
                  </a:cubicBezTo>
                  <a:cubicBezTo>
                    <a:pt x="25" y="187"/>
                    <a:pt x="9" y="174"/>
                    <a:pt x="10" y="151"/>
                  </a:cubicBezTo>
                  <a:cubicBezTo>
                    <a:pt x="10" y="148"/>
                    <a:pt x="10" y="145"/>
                    <a:pt x="11" y="14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112" y="44"/>
                    <a:pt x="112" y="44"/>
                    <a:pt x="112" y="44"/>
                  </a:cubicBezTo>
                  <a:lnTo>
                    <a:pt x="101" y="67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20"/>
            <p:cNvSpPr>
              <a:spLocks noEditPoints="1"/>
            </p:cNvSpPr>
            <p:nvPr/>
          </p:nvSpPr>
          <p:spPr bwMode="gray">
            <a:xfrm>
              <a:off x="4901" y="4108"/>
              <a:ext cx="57" cy="54"/>
            </a:xfrm>
            <a:custGeom>
              <a:avLst/>
              <a:gdLst>
                <a:gd name="T0" fmla="*/ 2 w 158"/>
                <a:gd name="T1" fmla="*/ 3 h 149"/>
                <a:gd name="T2" fmla="*/ 2 w 158"/>
                <a:gd name="T3" fmla="*/ 3 h 149"/>
                <a:gd name="T4" fmla="*/ 2 w 158"/>
                <a:gd name="T5" fmla="*/ 2 h 149"/>
                <a:gd name="T6" fmla="*/ 2 w 158"/>
                <a:gd name="T7" fmla="*/ 2 h 149"/>
                <a:gd name="T8" fmla="*/ 1 w 158"/>
                <a:gd name="T9" fmla="*/ 3 h 149"/>
                <a:gd name="T10" fmla="*/ 0 w 158"/>
                <a:gd name="T11" fmla="*/ 1 h 149"/>
                <a:gd name="T12" fmla="*/ 0 w 158"/>
                <a:gd name="T13" fmla="*/ 1 h 149"/>
                <a:gd name="T14" fmla="*/ 2 w 158"/>
                <a:gd name="T15" fmla="*/ 0 h 149"/>
                <a:gd name="T16" fmla="*/ 3 w 158"/>
                <a:gd name="T17" fmla="*/ 0 h 149"/>
                <a:gd name="T18" fmla="*/ 2 w 158"/>
                <a:gd name="T19" fmla="*/ 3 h 149"/>
                <a:gd name="T20" fmla="*/ 2 w 158"/>
                <a:gd name="T21" fmla="*/ 0 h 149"/>
                <a:gd name="T22" fmla="*/ 0 w 158"/>
                <a:gd name="T23" fmla="*/ 1 h 149"/>
                <a:gd name="T24" fmla="*/ 0 w 158"/>
                <a:gd name="T25" fmla="*/ 1 h 149"/>
                <a:gd name="T26" fmla="*/ 1 w 158"/>
                <a:gd name="T27" fmla="*/ 2 h 149"/>
                <a:gd name="T28" fmla="*/ 2 w 158"/>
                <a:gd name="T29" fmla="*/ 1 h 149"/>
                <a:gd name="T30" fmla="*/ 2 w 158"/>
                <a:gd name="T31" fmla="*/ 0 h 149"/>
                <a:gd name="T32" fmla="*/ 2 w 158"/>
                <a:gd name="T33" fmla="*/ 0 h 1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8"/>
                <a:gd name="T52" fmla="*/ 0 h 149"/>
                <a:gd name="T53" fmla="*/ 158 w 158"/>
                <a:gd name="T54" fmla="*/ 149 h 14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8" h="149">
                  <a:moveTo>
                    <a:pt x="127" y="145"/>
                  </a:moveTo>
                  <a:cubicBezTo>
                    <a:pt x="99" y="145"/>
                    <a:pt x="99" y="145"/>
                    <a:pt x="99" y="145"/>
                  </a:cubicBezTo>
                  <a:cubicBezTo>
                    <a:pt x="105" y="118"/>
                    <a:pt x="105" y="118"/>
                    <a:pt x="105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91" y="140"/>
                    <a:pt x="70" y="149"/>
                    <a:pt x="51" y="149"/>
                  </a:cubicBezTo>
                  <a:cubicBezTo>
                    <a:pt x="15" y="149"/>
                    <a:pt x="0" y="121"/>
                    <a:pt x="2" y="92"/>
                  </a:cubicBezTo>
                  <a:cubicBezTo>
                    <a:pt x="2" y="88"/>
                    <a:pt x="2" y="83"/>
                    <a:pt x="4" y="78"/>
                  </a:cubicBezTo>
                  <a:cubicBezTo>
                    <a:pt x="16" y="27"/>
                    <a:pt x="63" y="0"/>
                    <a:pt x="107" y="0"/>
                  </a:cubicBezTo>
                  <a:cubicBezTo>
                    <a:pt x="126" y="0"/>
                    <a:pt x="144" y="4"/>
                    <a:pt x="158" y="12"/>
                  </a:cubicBezTo>
                  <a:lnTo>
                    <a:pt x="127" y="145"/>
                  </a:lnTo>
                  <a:close/>
                  <a:moveTo>
                    <a:pt x="102" y="23"/>
                  </a:moveTo>
                  <a:cubicBezTo>
                    <a:pt x="70" y="23"/>
                    <a:pt x="39" y="49"/>
                    <a:pt x="32" y="81"/>
                  </a:cubicBezTo>
                  <a:cubicBezTo>
                    <a:pt x="31" y="85"/>
                    <a:pt x="31" y="88"/>
                    <a:pt x="30" y="92"/>
                  </a:cubicBezTo>
                  <a:cubicBezTo>
                    <a:pt x="29" y="109"/>
                    <a:pt x="36" y="125"/>
                    <a:pt x="59" y="125"/>
                  </a:cubicBezTo>
                  <a:cubicBezTo>
                    <a:pt x="80" y="125"/>
                    <a:pt x="108" y="100"/>
                    <a:pt x="118" y="59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1" y="25"/>
                    <a:pt x="111" y="23"/>
                    <a:pt x="102" y="23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gray">
            <a:xfrm>
              <a:off x="4958" y="4081"/>
              <a:ext cx="56" cy="80"/>
            </a:xfrm>
            <a:custGeom>
              <a:avLst/>
              <a:gdLst>
                <a:gd name="T0" fmla="*/ 0 w 369"/>
                <a:gd name="T1" fmla="*/ 0 h 529"/>
                <a:gd name="T2" fmla="*/ 0 w 369"/>
                <a:gd name="T3" fmla="*/ 0 h 529"/>
                <a:gd name="T4" fmla="*/ 0 w 369"/>
                <a:gd name="T5" fmla="*/ 0 h 529"/>
                <a:gd name="T6" fmla="*/ 0 w 369"/>
                <a:gd name="T7" fmla="*/ 0 h 529"/>
                <a:gd name="T8" fmla="*/ 0 w 369"/>
                <a:gd name="T9" fmla="*/ 0 h 529"/>
                <a:gd name="T10" fmla="*/ 0 w 369"/>
                <a:gd name="T11" fmla="*/ 0 h 529"/>
                <a:gd name="T12" fmla="*/ 0 w 369"/>
                <a:gd name="T13" fmla="*/ 0 h 529"/>
                <a:gd name="T14" fmla="*/ 0 w 369"/>
                <a:gd name="T15" fmla="*/ 0 h 529"/>
                <a:gd name="T16" fmla="*/ 0 w 369"/>
                <a:gd name="T17" fmla="*/ 0 h 529"/>
                <a:gd name="T18" fmla="*/ 0 w 369"/>
                <a:gd name="T19" fmla="*/ 0 h 529"/>
                <a:gd name="T20" fmla="*/ 0 w 369"/>
                <a:gd name="T21" fmla="*/ 0 h 529"/>
                <a:gd name="T22" fmla="*/ 0 w 369"/>
                <a:gd name="T23" fmla="*/ 0 h 529"/>
                <a:gd name="T24" fmla="*/ 0 w 369"/>
                <a:gd name="T25" fmla="*/ 0 h 529"/>
                <a:gd name="T26" fmla="*/ 0 w 369"/>
                <a:gd name="T27" fmla="*/ 0 h 52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9"/>
                <a:gd name="T43" fmla="*/ 0 h 529"/>
                <a:gd name="T44" fmla="*/ 369 w 369"/>
                <a:gd name="T45" fmla="*/ 529 h 52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9" h="529">
                  <a:moveTo>
                    <a:pt x="183" y="360"/>
                  </a:moveTo>
                  <a:lnTo>
                    <a:pt x="295" y="529"/>
                  </a:lnTo>
                  <a:lnTo>
                    <a:pt x="212" y="529"/>
                  </a:lnTo>
                  <a:lnTo>
                    <a:pt x="105" y="364"/>
                  </a:lnTo>
                  <a:lnTo>
                    <a:pt x="66" y="529"/>
                  </a:lnTo>
                  <a:lnTo>
                    <a:pt x="0" y="529"/>
                  </a:lnTo>
                  <a:lnTo>
                    <a:pt x="121" y="0"/>
                  </a:lnTo>
                  <a:lnTo>
                    <a:pt x="188" y="0"/>
                  </a:lnTo>
                  <a:lnTo>
                    <a:pt x="109" y="348"/>
                  </a:lnTo>
                  <a:lnTo>
                    <a:pt x="281" y="193"/>
                  </a:lnTo>
                  <a:lnTo>
                    <a:pt x="369" y="193"/>
                  </a:lnTo>
                  <a:lnTo>
                    <a:pt x="183" y="360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 22"/>
            <p:cNvSpPr>
              <a:spLocks noEditPoints="1"/>
            </p:cNvSpPr>
            <p:nvPr/>
          </p:nvSpPr>
          <p:spPr bwMode="gray">
            <a:xfrm>
              <a:off x="5009" y="4108"/>
              <a:ext cx="50" cy="53"/>
            </a:xfrm>
            <a:custGeom>
              <a:avLst/>
              <a:gdLst>
                <a:gd name="T0" fmla="*/ 2 w 140"/>
                <a:gd name="T1" fmla="*/ 1 h 147"/>
                <a:gd name="T2" fmla="*/ 1 w 140"/>
                <a:gd name="T3" fmla="*/ 2 h 147"/>
                <a:gd name="T4" fmla="*/ 0 w 140"/>
                <a:gd name="T5" fmla="*/ 2 h 147"/>
                <a:gd name="T6" fmla="*/ 1 w 140"/>
                <a:gd name="T7" fmla="*/ 2 h 147"/>
                <a:gd name="T8" fmla="*/ 2 w 140"/>
                <a:gd name="T9" fmla="*/ 2 h 147"/>
                <a:gd name="T10" fmla="*/ 2 w 140"/>
                <a:gd name="T11" fmla="*/ 2 h 147"/>
                <a:gd name="T12" fmla="*/ 1 w 140"/>
                <a:gd name="T13" fmla="*/ 3 h 147"/>
                <a:gd name="T14" fmla="*/ 0 w 140"/>
                <a:gd name="T15" fmla="*/ 1 h 147"/>
                <a:gd name="T16" fmla="*/ 0 w 140"/>
                <a:gd name="T17" fmla="*/ 1 h 147"/>
                <a:gd name="T18" fmla="*/ 1 w 140"/>
                <a:gd name="T19" fmla="*/ 0 h 147"/>
                <a:gd name="T20" fmla="*/ 2 w 140"/>
                <a:gd name="T21" fmla="*/ 1 h 147"/>
                <a:gd name="T22" fmla="*/ 2 w 140"/>
                <a:gd name="T23" fmla="*/ 1 h 147"/>
                <a:gd name="T24" fmla="*/ 1 w 140"/>
                <a:gd name="T25" fmla="*/ 0 h 147"/>
                <a:gd name="T26" fmla="*/ 0 w 140"/>
                <a:gd name="T27" fmla="*/ 1 h 147"/>
                <a:gd name="T28" fmla="*/ 1 w 140"/>
                <a:gd name="T29" fmla="*/ 1 h 147"/>
                <a:gd name="T30" fmla="*/ 2 w 140"/>
                <a:gd name="T31" fmla="*/ 1 h 147"/>
                <a:gd name="T32" fmla="*/ 2 w 140"/>
                <a:gd name="T33" fmla="*/ 1 h 147"/>
                <a:gd name="T34" fmla="*/ 1 w 140"/>
                <a:gd name="T35" fmla="*/ 0 h 1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0"/>
                <a:gd name="T55" fmla="*/ 0 h 147"/>
                <a:gd name="T56" fmla="*/ 140 w 140"/>
                <a:gd name="T57" fmla="*/ 147 h 14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0" h="147">
                  <a:moveTo>
                    <a:pt x="137" y="48"/>
                  </a:moveTo>
                  <a:cubicBezTo>
                    <a:pt x="128" y="82"/>
                    <a:pt x="89" y="96"/>
                    <a:pt x="39" y="96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3" y="112"/>
                    <a:pt x="43" y="122"/>
                    <a:pt x="64" y="122"/>
                  </a:cubicBezTo>
                  <a:cubicBezTo>
                    <a:pt x="80" y="122"/>
                    <a:pt x="97" y="117"/>
                    <a:pt x="110" y="108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90" y="144"/>
                    <a:pt x="74" y="147"/>
                    <a:pt x="61" y="147"/>
                  </a:cubicBezTo>
                  <a:cubicBezTo>
                    <a:pt x="22" y="147"/>
                    <a:pt x="0" y="124"/>
                    <a:pt x="2" y="89"/>
                  </a:cubicBezTo>
                  <a:cubicBezTo>
                    <a:pt x="2" y="84"/>
                    <a:pt x="3" y="79"/>
                    <a:pt x="4" y="74"/>
                  </a:cubicBezTo>
                  <a:cubicBezTo>
                    <a:pt x="14" y="34"/>
                    <a:pt x="53" y="0"/>
                    <a:pt x="95" y="0"/>
                  </a:cubicBezTo>
                  <a:cubicBezTo>
                    <a:pt x="122" y="0"/>
                    <a:pt x="140" y="15"/>
                    <a:pt x="138" y="38"/>
                  </a:cubicBezTo>
                  <a:cubicBezTo>
                    <a:pt x="138" y="42"/>
                    <a:pt x="138" y="45"/>
                    <a:pt x="137" y="48"/>
                  </a:cubicBezTo>
                  <a:moveTo>
                    <a:pt x="91" y="25"/>
                  </a:moveTo>
                  <a:cubicBezTo>
                    <a:pt x="69" y="25"/>
                    <a:pt x="43" y="45"/>
                    <a:pt x="34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80" y="73"/>
                    <a:pt x="105" y="63"/>
                    <a:pt x="109" y="47"/>
                  </a:cubicBezTo>
                  <a:cubicBezTo>
                    <a:pt x="109" y="45"/>
                    <a:pt x="110" y="44"/>
                    <a:pt x="110" y="42"/>
                  </a:cubicBezTo>
                  <a:cubicBezTo>
                    <a:pt x="110" y="32"/>
                    <a:pt x="103" y="25"/>
                    <a:pt x="91" y="25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gray">
            <a:xfrm>
              <a:off x="5086" y="4088"/>
              <a:ext cx="26" cy="73"/>
            </a:xfrm>
            <a:custGeom>
              <a:avLst/>
              <a:gdLst>
                <a:gd name="T0" fmla="*/ 0 w 75"/>
                <a:gd name="T1" fmla="*/ 3 h 203"/>
                <a:gd name="T2" fmla="*/ 0 w 75"/>
                <a:gd name="T3" fmla="*/ 3 h 203"/>
                <a:gd name="T4" fmla="*/ 0 w 75"/>
                <a:gd name="T5" fmla="*/ 1 h 203"/>
                <a:gd name="T6" fmla="*/ 1 w 75"/>
                <a:gd name="T7" fmla="*/ 1 h 203"/>
                <a:gd name="T8" fmla="*/ 0 w 75"/>
                <a:gd name="T9" fmla="*/ 3 h 203"/>
                <a:gd name="T10" fmla="*/ 1 w 75"/>
                <a:gd name="T11" fmla="*/ 0 h 203"/>
                <a:gd name="T12" fmla="*/ 1 w 75"/>
                <a:gd name="T13" fmla="*/ 0 h 203"/>
                <a:gd name="T14" fmla="*/ 1 w 75"/>
                <a:gd name="T15" fmla="*/ 0 h 203"/>
                <a:gd name="T16" fmla="*/ 1 w 75"/>
                <a:gd name="T17" fmla="*/ 0 h 203"/>
                <a:gd name="T18" fmla="*/ 1 w 75"/>
                <a:gd name="T19" fmla="*/ 0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"/>
                <a:gd name="T31" fmla="*/ 0 h 203"/>
                <a:gd name="T32" fmla="*/ 75 w 75"/>
                <a:gd name="T33" fmla="*/ 203 h 2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" h="203">
                  <a:moveTo>
                    <a:pt x="29" y="203"/>
                  </a:moveTo>
                  <a:cubicBezTo>
                    <a:pt x="0" y="203"/>
                    <a:pt x="0" y="203"/>
                    <a:pt x="0" y="20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61" y="62"/>
                    <a:pt x="61" y="62"/>
                    <a:pt x="61" y="62"/>
                  </a:cubicBezTo>
                  <a:lnTo>
                    <a:pt x="29" y="203"/>
                  </a:lnTo>
                  <a:close/>
                  <a:moveTo>
                    <a:pt x="54" y="34"/>
                  </a:moveTo>
                  <a:cubicBezTo>
                    <a:pt x="48" y="34"/>
                    <a:pt x="39" y="22"/>
                    <a:pt x="40" y="17"/>
                  </a:cubicBezTo>
                  <a:cubicBezTo>
                    <a:pt x="40" y="11"/>
                    <a:pt x="54" y="0"/>
                    <a:pt x="60" y="0"/>
                  </a:cubicBezTo>
                  <a:cubicBezTo>
                    <a:pt x="66" y="0"/>
                    <a:pt x="75" y="12"/>
                    <a:pt x="74" y="17"/>
                  </a:cubicBezTo>
                  <a:cubicBezTo>
                    <a:pt x="74" y="23"/>
                    <a:pt x="60" y="34"/>
                    <a:pt x="54" y="34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gray">
            <a:xfrm>
              <a:off x="5114" y="4094"/>
              <a:ext cx="40" cy="67"/>
            </a:xfrm>
            <a:custGeom>
              <a:avLst/>
              <a:gdLst>
                <a:gd name="T0" fmla="*/ 2 w 111"/>
                <a:gd name="T1" fmla="*/ 1 h 187"/>
                <a:gd name="T2" fmla="*/ 1 w 111"/>
                <a:gd name="T3" fmla="*/ 1 h 187"/>
                <a:gd name="T4" fmla="*/ 1 w 111"/>
                <a:gd name="T5" fmla="*/ 2 h 187"/>
                <a:gd name="T6" fmla="*/ 1 w 111"/>
                <a:gd name="T7" fmla="*/ 3 h 187"/>
                <a:gd name="T8" fmla="*/ 1 w 111"/>
                <a:gd name="T9" fmla="*/ 3 h 187"/>
                <a:gd name="T10" fmla="*/ 1 w 111"/>
                <a:gd name="T11" fmla="*/ 3 h 187"/>
                <a:gd name="T12" fmla="*/ 1 w 111"/>
                <a:gd name="T13" fmla="*/ 3 h 187"/>
                <a:gd name="T14" fmla="*/ 1 w 111"/>
                <a:gd name="T15" fmla="*/ 3 h 187"/>
                <a:gd name="T16" fmla="*/ 0 w 111"/>
                <a:gd name="T17" fmla="*/ 3 h 187"/>
                <a:gd name="T18" fmla="*/ 0 w 111"/>
                <a:gd name="T19" fmla="*/ 2 h 187"/>
                <a:gd name="T20" fmla="*/ 0 w 111"/>
                <a:gd name="T21" fmla="*/ 1 h 187"/>
                <a:gd name="T22" fmla="*/ 0 w 111"/>
                <a:gd name="T23" fmla="*/ 1 h 187"/>
                <a:gd name="T24" fmla="*/ 0 w 111"/>
                <a:gd name="T25" fmla="*/ 1 h 187"/>
                <a:gd name="T26" fmla="*/ 0 w 111"/>
                <a:gd name="T27" fmla="*/ 1 h 187"/>
                <a:gd name="T28" fmla="*/ 1 w 111"/>
                <a:gd name="T29" fmla="*/ 0 h 187"/>
                <a:gd name="T30" fmla="*/ 1 w 111"/>
                <a:gd name="T31" fmla="*/ 0 h 187"/>
                <a:gd name="T32" fmla="*/ 1 w 111"/>
                <a:gd name="T33" fmla="*/ 1 h 187"/>
                <a:gd name="T34" fmla="*/ 2 w 111"/>
                <a:gd name="T35" fmla="*/ 1 h 187"/>
                <a:gd name="T36" fmla="*/ 2 w 111"/>
                <a:gd name="T37" fmla="*/ 1 h 1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1"/>
                <a:gd name="T58" fmla="*/ 0 h 187"/>
                <a:gd name="T59" fmla="*/ 111 w 111"/>
                <a:gd name="T60" fmla="*/ 187 h 1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1" h="187">
                  <a:moveTo>
                    <a:pt x="101" y="67"/>
                  </a:moveTo>
                  <a:cubicBezTo>
                    <a:pt x="56" y="67"/>
                    <a:pt x="56" y="67"/>
                    <a:pt x="56" y="67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4"/>
                    <a:pt x="38" y="147"/>
                    <a:pt x="38" y="149"/>
                  </a:cubicBezTo>
                  <a:cubicBezTo>
                    <a:pt x="37" y="160"/>
                    <a:pt x="44" y="164"/>
                    <a:pt x="54" y="164"/>
                  </a:cubicBezTo>
                  <a:cubicBezTo>
                    <a:pt x="59" y="164"/>
                    <a:pt x="66" y="163"/>
                    <a:pt x="71" y="161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6"/>
                    <a:pt x="51" y="187"/>
                    <a:pt x="46" y="187"/>
                  </a:cubicBezTo>
                  <a:cubicBezTo>
                    <a:pt x="25" y="187"/>
                    <a:pt x="8" y="174"/>
                    <a:pt x="10" y="151"/>
                  </a:cubicBezTo>
                  <a:cubicBezTo>
                    <a:pt x="10" y="148"/>
                    <a:pt x="10" y="145"/>
                    <a:pt x="11" y="14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01" y="67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25"/>
            <p:cNvSpPr>
              <a:spLocks/>
            </p:cNvSpPr>
            <p:nvPr/>
          </p:nvSpPr>
          <p:spPr bwMode="gray">
            <a:xfrm>
              <a:off x="5179" y="4081"/>
              <a:ext cx="49" cy="80"/>
            </a:xfrm>
            <a:custGeom>
              <a:avLst/>
              <a:gdLst>
                <a:gd name="T0" fmla="*/ 2 w 138"/>
                <a:gd name="T1" fmla="*/ 0 h 222"/>
                <a:gd name="T2" fmla="*/ 2 w 138"/>
                <a:gd name="T3" fmla="*/ 0 h 222"/>
                <a:gd name="T4" fmla="*/ 1 w 138"/>
                <a:gd name="T5" fmla="*/ 1 h 222"/>
                <a:gd name="T6" fmla="*/ 1 w 138"/>
                <a:gd name="T7" fmla="*/ 1 h 222"/>
                <a:gd name="T8" fmla="*/ 2 w 138"/>
                <a:gd name="T9" fmla="*/ 1 h 222"/>
                <a:gd name="T10" fmla="*/ 1 w 138"/>
                <a:gd name="T11" fmla="*/ 2 h 222"/>
                <a:gd name="T12" fmla="*/ 1 w 138"/>
                <a:gd name="T13" fmla="*/ 2 h 222"/>
                <a:gd name="T14" fmla="*/ 0 w 138"/>
                <a:gd name="T15" fmla="*/ 4 h 222"/>
                <a:gd name="T16" fmla="*/ 0 w 138"/>
                <a:gd name="T17" fmla="*/ 4 h 222"/>
                <a:gd name="T18" fmla="*/ 0 w 138"/>
                <a:gd name="T19" fmla="*/ 2 h 222"/>
                <a:gd name="T20" fmla="*/ 0 w 138"/>
                <a:gd name="T21" fmla="*/ 2 h 222"/>
                <a:gd name="T22" fmla="*/ 0 w 138"/>
                <a:gd name="T23" fmla="*/ 1 h 222"/>
                <a:gd name="T24" fmla="*/ 0 w 138"/>
                <a:gd name="T25" fmla="*/ 1 h 222"/>
                <a:gd name="T26" fmla="*/ 1 w 138"/>
                <a:gd name="T27" fmla="*/ 1 h 222"/>
                <a:gd name="T28" fmla="*/ 2 w 138"/>
                <a:gd name="T29" fmla="*/ 0 h 222"/>
                <a:gd name="T30" fmla="*/ 2 w 138"/>
                <a:gd name="T31" fmla="*/ 0 h 222"/>
                <a:gd name="T32" fmla="*/ 2 w 138"/>
                <a:gd name="T33" fmla="*/ 0 h 2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22"/>
                <a:gd name="T53" fmla="*/ 138 w 138"/>
                <a:gd name="T54" fmla="*/ 222 h 22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22">
                  <a:moveTo>
                    <a:pt x="127" y="28"/>
                  </a:moveTo>
                  <a:cubicBezTo>
                    <a:pt x="121" y="25"/>
                    <a:pt x="114" y="23"/>
                    <a:pt x="108" y="23"/>
                  </a:cubicBezTo>
                  <a:cubicBezTo>
                    <a:pt x="85" y="23"/>
                    <a:pt x="71" y="37"/>
                    <a:pt x="65" y="63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7" y="104"/>
                    <a:pt x="27" y="104"/>
                    <a:pt x="27" y="104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46" y="21"/>
                    <a:pt x="72" y="0"/>
                    <a:pt x="110" y="0"/>
                  </a:cubicBezTo>
                  <a:cubicBezTo>
                    <a:pt x="121" y="0"/>
                    <a:pt x="131" y="2"/>
                    <a:pt x="138" y="5"/>
                  </a:cubicBezTo>
                  <a:lnTo>
                    <a:pt x="127" y="28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gray">
            <a:xfrm>
              <a:off x="5215" y="4110"/>
              <a:ext cx="56" cy="52"/>
            </a:xfrm>
            <a:custGeom>
              <a:avLst/>
              <a:gdLst>
                <a:gd name="T0" fmla="*/ 2 w 155"/>
                <a:gd name="T1" fmla="*/ 2 h 145"/>
                <a:gd name="T2" fmla="*/ 1 w 155"/>
                <a:gd name="T3" fmla="*/ 2 h 145"/>
                <a:gd name="T4" fmla="*/ 2 w 155"/>
                <a:gd name="T5" fmla="*/ 2 h 145"/>
                <a:gd name="T6" fmla="*/ 2 w 155"/>
                <a:gd name="T7" fmla="*/ 2 h 145"/>
                <a:gd name="T8" fmla="*/ 1 w 155"/>
                <a:gd name="T9" fmla="*/ 3 h 145"/>
                <a:gd name="T10" fmla="*/ 0 w 155"/>
                <a:gd name="T11" fmla="*/ 2 h 145"/>
                <a:gd name="T12" fmla="*/ 0 w 155"/>
                <a:gd name="T13" fmla="*/ 1 h 145"/>
                <a:gd name="T14" fmla="*/ 0 w 155"/>
                <a:gd name="T15" fmla="*/ 0 h 145"/>
                <a:gd name="T16" fmla="*/ 1 w 155"/>
                <a:gd name="T17" fmla="*/ 0 h 145"/>
                <a:gd name="T18" fmla="*/ 0 w 155"/>
                <a:gd name="T19" fmla="*/ 2 h 145"/>
                <a:gd name="T20" fmla="*/ 0 w 155"/>
                <a:gd name="T21" fmla="*/ 2 h 145"/>
                <a:gd name="T22" fmla="*/ 1 w 155"/>
                <a:gd name="T23" fmla="*/ 2 h 145"/>
                <a:gd name="T24" fmla="*/ 1 w 155"/>
                <a:gd name="T25" fmla="*/ 2 h 145"/>
                <a:gd name="T26" fmla="*/ 2 w 155"/>
                <a:gd name="T27" fmla="*/ 0 h 145"/>
                <a:gd name="T28" fmla="*/ 3 w 155"/>
                <a:gd name="T29" fmla="*/ 0 h 145"/>
                <a:gd name="T30" fmla="*/ 2 w 155"/>
                <a:gd name="T31" fmla="*/ 2 h 14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5"/>
                <a:gd name="T49" fmla="*/ 0 h 145"/>
                <a:gd name="T50" fmla="*/ 155 w 155"/>
                <a:gd name="T51" fmla="*/ 145 h 14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5" h="145">
                  <a:moveTo>
                    <a:pt x="123" y="141"/>
                  </a:moveTo>
                  <a:cubicBezTo>
                    <a:pt x="94" y="141"/>
                    <a:pt x="94" y="141"/>
                    <a:pt x="94" y="14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88" y="133"/>
                    <a:pt x="67" y="145"/>
                    <a:pt x="43" y="145"/>
                  </a:cubicBezTo>
                  <a:cubicBezTo>
                    <a:pt x="18" y="145"/>
                    <a:pt x="0" y="130"/>
                    <a:pt x="1" y="105"/>
                  </a:cubicBezTo>
                  <a:cubicBezTo>
                    <a:pt x="1" y="102"/>
                    <a:pt x="2" y="99"/>
                    <a:pt x="3" y="95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30" y="99"/>
                    <a:pt x="30" y="101"/>
                    <a:pt x="30" y="102"/>
                  </a:cubicBezTo>
                  <a:cubicBezTo>
                    <a:pt x="29" y="115"/>
                    <a:pt x="37" y="121"/>
                    <a:pt x="49" y="121"/>
                  </a:cubicBezTo>
                  <a:cubicBezTo>
                    <a:pt x="58" y="121"/>
                    <a:pt x="66" y="119"/>
                    <a:pt x="73" y="115"/>
                  </a:cubicBezTo>
                  <a:cubicBezTo>
                    <a:pt x="110" y="92"/>
                    <a:pt x="118" y="37"/>
                    <a:pt x="126" y="0"/>
                  </a:cubicBezTo>
                  <a:cubicBezTo>
                    <a:pt x="155" y="0"/>
                    <a:pt x="155" y="0"/>
                    <a:pt x="155" y="0"/>
                  </a:cubicBezTo>
                  <a:lnTo>
                    <a:pt x="123" y="141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27"/>
            <p:cNvSpPr>
              <a:spLocks/>
            </p:cNvSpPr>
            <p:nvPr/>
          </p:nvSpPr>
          <p:spPr bwMode="gray">
            <a:xfrm>
              <a:off x="5270" y="4109"/>
              <a:ext cx="42" cy="52"/>
            </a:xfrm>
            <a:custGeom>
              <a:avLst/>
              <a:gdLst>
                <a:gd name="T0" fmla="*/ 2 w 116"/>
                <a:gd name="T1" fmla="*/ 0 h 143"/>
                <a:gd name="T2" fmla="*/ 1 w 116"/>
                <a:gd name="T3" fmla="*/ 0 h 143"/>
                <a:gd name="T4" fmla="*/ 1 w 116"/>
                <a:gd name="T5" fmla="*/ 2 h 143"/>
                <a:gd name="T6" fmla="*/ 0 w 116"/>
                <a:gd name="T7" fmla="*/ 3 h 143"/>
                <a:gd name="T8" fmla="*/ 0 w 116"/>
                <a:gd name="T9" fmla="*/ 3 h 143"/>
                <a:gd name="T10" fmla="*/ 0 w 116"/>
                <a:gd name="T11" fmla="*/ 0 h 143"/>
                <a:gd name="T12" fmla="*/ 1 w 116"/>
                <a:gd name="T13" fmla="*/ 0 h 143"/>
                <a:gd name="T14" fmla="*/ 1 w 116"/>
                <a:gd name="T15" fmla="*/ 1 h 143"/>
                <a:gd name="T16" fmla="*/ 1 w 116"/>
                <a:gd name="T17" fmla="*/ 1 h 143"/>
                <a:gd name="T18" fmla="*/ 2 w 116"/>
                <a:gd name="T19" fmla="*/ 0 h 143"/>
                <a:gd name="T20" fmla="*/ 2 w 116"/>
                <a:gd name="T21" fmla="*/ 0 h 143"/>
                <a:gd name="T22" fmla="*/ 2 w 116"/>
                <a:gd name="T23" fmla="*/ 0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6"/>
                <a:gd name="T37" fmla="*/ 0 h 143"/>
                <a:gd name="T38" fmla="*/ 116 w 116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6" h="143">
                  <a:moveTo>
                    <a:pt x="102" y="31"/>
                  </a:moveTo>
                  <a:cubicBezTo>
                    <a:pt x="100" y="30"/>
                    <a:pt x="97" y="30"/>
                    <a:pt x="94" y="30"/>
                  </a:cubicBezTo>
                  <a:cubicBezTo>
                    <a:pt x="77" y="30"/>
                    <a:pt x="49" y="52"/>
                    <a:pt x="37" y="102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62" y="14"/>
                    <a:pt x="79" y="0"/>
                    <a:pt x="103" y="0"/>
                  </a:cubicBezTo>
                  <a:cubicBezTo>
                    <a:pt x="108" y="0"/>
                    <a:pt x="113" y="1"/>
                    <a:pt x="116" y="2"/>
                  </a:cubicBezTo>
                  <a:lnTo>
                    <a:pt x="102" y="31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Freeform 28"/>
            <p:cNvSpPr>
              <a:spLocks/>
            </p:cNvSpPr>
            <p:nvPr/>
          </p:nvSpPr>
          <p:spPr bwMode="gray">
            <a:xfrm>
              <a:off x="5316" y="4094"/>
              <a:ext cx="40" cy="67"/>
            </a:xfrm>
            <a:custGeom>
              <a:avLst/>
              <a:gdLst>
                <a:gd name="T0" fmla="*/ 2 w 111"/>
                <a:gd name="T1" fmla="*/ 1 h 187"/>
                <a:gd name="T2" fmla="*/ 1 w 111"/>
                <a:gd name="T3" fmla="*/ 1 h 187"/>
                <a:gd name="T4" fmla="*/ 1 w 111"/>
                <a:gd name="T5" fmla="*/ 2 h 187"/>
                <a:gd name="T6" fmla="*/ 1 w 111"/>
                <a:gd name="T7" fmla="*/ 3 h 187"/>
                <a:gd name="T8" fmla="*/ 1 w 111"/>
                <a:gd name="T9" fmla="*/ 3 h 187"/>
                <a:gd name="T10" fmla="*/ 1 w 111"/>
                <a:gd name="T11" fmla="*/ 3 h 187"/>
                <a:gd name="T12" fmla="*/ 1 w 111"/>
                <a:gd name="T13" fmla="*/ 3 h 187"/>
                <a:gd name="T14" fmla="*/ 1 w 111"/>
                <a:gd name="T15" fmla="*/ 3 h 187"/>
                <a:gd name="T16" fmla="*/ 0 w 111"/>
                <a:gd name="T17" fmla="*/ 3 h 187"/>
                <a:gd name="T18" fmla="*/ 0 w 111"/>
                <a:gd name="T19" fmla="*/ 2 h 187"/>
                <a:gd name="T20" fmla="*/ 0 w 111"/>
                <a:gd name="T21" fmla="*/ 1 h 187"/>
                <a:gd name="T22" fmla="*/ 0 w 111"/>
                <a:gd name="T23" fmla="*/ 1 h 187"/>
                <a:gd name="T24" fmla="*/ 0 w 111"/>
                <a:gd name="T25" fmla="*/ 1 h 187"/>
                <a:gd name="T26" fmla="*/ 0 w 111"/>
                <a:gd name="T27" fmla="*/ 1 h 187"/>
                <a:gd name="T28" fmla="*/ 1 w 111"/>
                <a:gd name="T29" fmla="*/ 0 h 187"/>
                <a:gd name="T30" fmla="*/ 1 w 111"/>
                <a:gd name="T31" fmla="*/ 0 h 187"/>
                <a:gd name="T32" fmla="*/ 1 w 111"/>
                <a:gd name="T33" fmla="*/ 1 h 187"/>
                <a:gd name="T34" fmla="*/ 2 w 111"/>
                <a:gd name="T35" fmla="*/ 1 h 187"/>
                <a:gd name="T36" fmla="*/ 2 w 111"/>
                <a:gd name="T37" fmla="*/ 1 h 1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1"/>
                <a:gd name="T58" fmla="*/ 0 h 187"/>
                <a:gd name="T59" fmla="*/ 111 w 111"/>
                <a:gd name="T60" fmla="*/ 187 h 1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1" h="187">
                  <a:moveTo>
                    <a:pt x="101" y="67"/>
                  </a:moveTo>
                  <a:cubicBezTo>
                    <a:pt x="56" y="67"/>
                    <a:pt x="56" y="67"/>
                    <a:pt x="56" y="67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4"/>
                    <a:pt x="38" y="147"/>
                    <a:pt x="38" y="149"/>
                  </a:cubicBezTo>
                  <a:cubicBezTo>
                    <a:pt x="37" y="160"/>
                    <a:pt x="44" y="164"/>
                    <a:pt x="54" y="164"/>
                  </a:cubicBezTo>
                  <a:cubicBezTo>
                    <a:pt x="59" y="164"/>
                    <a:pt x="66" y="163"/>
                    <a:pt x="70" y="161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0" y="186"/>
                    <a:pt x="51" y="187"/>
                    <a:pt x="46" y="187"/>
                  </a:cubicBezTo>
                  <a:cubicBezTo>
                    <a:pt x="24" y="187"/>
                    <a:pt x="8" y="174"/>
                    <a:pt x="9" y="151"/>
                  </a:cubicBezTo>
                  <a:cubicBezTo>
                    <a:pt x="10" y="148"/>
                    <a:pt x="10" y="145"/>
                    <a:pt x="10" y="14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01" y="67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29"/>
            <p:cNvSpPr>
              <a:spLocks/>
            </p:cNvSpPr>
            <p:nvPr/>
          </p:nvSpPr>
          <p:spPr bwMode="gray">
            <a:xfrm>
              <a:off x="5353" y="4081"/>
              <a:ext cx="55" cy="80"/>
            </a:xfrm>
            <a:custGeom>
              <a:avLst/>
              <a:gdLst>
                <a:gd name="T0" fmla="*/ 2 w 155"/>
                <a:gd name="T1" fmla="*/ 2 h 222"/>
                <a:gd name="T2" fmla="*/ 2 w 155"/>
                <a:gd name="T3" fmla="*/ 4 h 222"/>
                <a:gd name="T4" fmla="*/ 2 w 155"/>
                <a:gd name="T5" fmla="*/ 4 h 222"/>
                <a:gd name="T6" fmla="*/ 2 w 155"/>
                <a:gd name="T7" fmla="*/ 2 h 222"/>
                <a:gd name="T8" fmla="*/ 2 w 155"/>
                <a:gd name="T9" fmla="*/ 2 h 222"/>
                <a:gd name="T10" fmla="*/ 2 w 155"/>
                <a:gd name="T11" fmla="*/ 2 h 222"/>
                <a:gd name="T12" fmla="*/ 1 w 155"/>
                <a:gd name="T13" fmla="*/ 3 h 222"/>
                <a:gd name="T14" fmla="*/ 0 w 155"/>
                <a:gd name="T15" fmla="*/ 4 h 222"/>
                <a:gd name="T16" fmla="*/ 0 w 155"/>
                <a:gd name="T17" fmla="*/ 4 h 222"/>
                <a:gd name="T18" fmla="*/ 1 w 155"/>
                <a:gd name="T19" fmla="*/ 0 h 222"/>
                <a:gd name="T20" fmla="*/ 1 w 155"/>
                <a:gd name="T21" fmla="*/ 0 h 222"/>
                <a:gd name="T22" fmla="*/ 1 w 155"/>
                <a:gd name="T23" fmla="*/ 2 h 222"/>
                <a:gd name="T24" fmla="*/ 1 w 155"/>
                <a:gd name="T25" fmla="*/ 2 h 222"/>
                <a:gd name="T26" fmla="*/ 2 w 155"/>
                <a:gd name="T27" fmla="*/ 1 h 222"/>
                <a:gd name="T28" fmla="*/ 2 w 155"/>
                <a:gd name="T29" fmla="*/ 2 h 222"/>
                <a:gd name="T30" fmla="*/ 2 w 155"/>
                <a:gd name="T31" fmla="*/ 2 h 2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5"/>
                <a:gd name="T49" fmla="*/ 0 h 222"/>
                <a:gd name="T50" fmla="*/ 155 w 155"/>
                <a:gd name="T51" fmla="*/ 222 h 22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5" h="222">
                  <a:moveTo>
                    <a:pt x="152" y="127"/>
                  </a:moveTo>
                  <a:cubicBezTo>
                    <a:pt x="130" y="222"/>
                    <a:pt x="130" y="222"/>
                    <a:pt x="130" y="222"/>
                  </a:cubicBezTo>
                  <a:cubicBezTo>
                    <a:pt x="102" y="222"/>
                    <a:pt x="102" y="222"/>
                    <a:pt x="102" y="222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3"/>
                    <a:pt x="125" y="121"/>
                    <a:pt x="125" y="119"/>
                  </a:cubicBezTo>
                  <a:cubicBezTo>
                    <a:pt x="126" y="108"/>
                    <a:pt x="118" y="101"/>
                    <a:pt x="107" y="101"/>
                  </a:cubicBezTo>
                  <a:cubicBezTo>
                    <a:pt x="66" y="101"/>
                    <a:pt x="45" y="148"/>
                    <a:pt x="37" y="18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7" y="89"/>
                    <a:pt x="87" y="77"/>
                    <a:pt x="112" y="77"/>
                  </a:cubicBezTo>
                  <a:cubicBezTo>
                    <a:pt x="136" y="77"/>
                    <a:pt x="155" y="92"/>
                    <a:pt x="153" y="117"/>
                  </a:cubicBezTo>
                  <a:cubicBezTo>
                    <a:pt x="153" y="120"/>
                    <a:pt x="153" y="124"/>
                    <a:pt x="152" y="127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Freeform 30"/>
            <p:cNvSpPr>
              <a:spLocks noEditPoints="1"/>
            </p:cNvSpPr>
            <p:nvPr/>
          </p:nvSpPr>
          <p:spPr bwMode="gray">
            <a:xfrm>
              <a:off x="5412" y="4108"/>
              <a:ext cx="50" cy="53"/>
            </a:xfrm>
            <a:custGeom>
              <a:avLst/>
              <a:gdLst>
                <a:gd name="T0" fmla="*/ 2 w 139"/>
                <a:gd name="T1" fmla="*/ 1 h 147"/>
                <a:gd name="T2" fmla="*/ 1 w 139"/>
                <a:gd name="T3" fmla="*/ 2 h 147"/>
                <a:gd name="T4" fmla="*/ 0 w 139"/>
                <a:gd name="T5" fmla="*/ 2 h 147"/>
                <a:gd name="T6" fmla="*/ 1 w 139"/>
                <a:gd name="T7" fmla="*/ 2 h 147"/>
                <a:gd name="T8" fmla="*/ 2 w 139"/>
                <a:gd name="T9" fmla="*/ 2 h 147"/>
                <a:gd name="T10" fmla="*/ 2 w 139"/>
                <a:gd name="T11" fmla="*/ 2 h 147"/>
                <a:gd name="T12" fmla="*/ 1 w 139"/>
                <a:gd name="T13" fmla="*/ 3 h 147"/>
                <a:gd name="T14" fmla="*/ 0 w 139"/>
                <a:gd name="T15" fmla="*/ 1 h 147"/>
                <a:gd name="T16" fmla="*/ 0 w 139"/>
                <a:gd name="T17" fmla="*/ 1 h 147"/>
                <a:gd name="T18" fmla="*/ 1 w 139"/>
                <a:gd name="T19" fmla="*/ 0 h 147"/>
                <a:gd name="T20" fmla="*/ 2 w 139"/>
                <a:gd name="T21" fmla="*/ 1 h 147"/>
                <a:gd name="T22" fmla="*/ 2 w 139"/>
                <a:gd name="T23" fmla="*/ 1 h 147"/>
                <a:gd name="T24" fmla="*/ 1 w 139"/>
                <a:gd name="T25" fmla="*/ 0 h 147"/>
                <a:gd name="T26" fmla="*/ 0 w 139"/>
                <a:gd name="T27" fmla="*/ 1 h 147"/>
                <a:gd name="T28" fmla="*/ 1 w 139"/>
                <a:gd name="T29" fmla="*/ 1 h 147"/>
                <a:gd name="T30" fmla="*/ 2 w 139"/>
                <a:gd name="T31" fmla="*/ 1 h 147"/>
                <a:gd name="T32" fmla="*/ 2 w 139"/>
                <a:gd name="T33" fmla="*/ 1 h 147"/>
                <a:gd name="T34" fmla="*/ 1 w 139"/>
                <a:gd name="T35" fmla="*/ 0 h 1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9"/>
                <a:gd name="T55" fmla="*/ 0 h 147"/>
                <a:gd name="T56" fmla="*/ 139 w 139"/>
                <a:gd name="T57" fmla="*/ 147 h 14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9" h="147">
                  <a:moveTo>
                    <a:pt x="137" y="48"/>
                  </a:moveTo>
                  <a:cubicBezTo>
                    <a:pt x="128" y="82"/>
                    <a:pt x="89" y="96"/>
                    <a:pt x="38" y="96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3" y="112"/>
                    <a:pt x="43" y="122"/>
                    <a:pt x="64" y="122"/>
                  </a:cubicBezTo>
                  <a:cubicBezTo>
                    <a:pt x="80" y="122"/>
                    <a:pt x="97" y="117"/>
                    <a:pt x="110" y="108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90" y="144"/>
                    <a:pt x="74" y="147"/>
                    <a:pt x="61" y="147"/>
                  </a:cubicBezTo>
                  <a:cubicBezTo>
                    <a:pt x="22" y="147"/>
                    <a:pt x="0" y="124"/>
                    <a:pt x="2" y="89"/>
                  </a:cubicBezTo>
                  <a:cubicBezTo>
                    <a:pt x="2" y="84"/>
                    <a:pt x="3" y="79"/>
                    <a:pt x="4" y="74"/>
                  </a:cubicBezTo>
                  <a:cubicBezTo>
                    <a:pt x="14" y="34"/>
                    <a:pt x="53" y="0"/>
                    <a:pt x="94" y="0"/>
                  </a:cubicBezTo>
                  <a:cubicBezTo>
                    <a:pt x="121" y="0"/>
                    <a:pt x="139" y="15"/>
                    <a:pt x="138" y="38"/>
                  </a:cubicBezTo>
                  <a:cubicBezTo>
                    <a:pt x="138" y="42"/>
                    <a:pt x="138" y="45"/>
                    <a:pt x="137" y="48"/>
                  </a:cubicBezTo>
                  <a:moveTo>
                    <a:pt x="91" y="25"/>
                  </a:moveTo>
                  <a:cubicBezTo>
                    <a:pt x="68" y="25"/>
                    <a:pt x="42" y="45"/>
                    <a:pt x="34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80" y="73"/>
                    <a:pt x="105" y="63"/>
                    <a:pt x="109" y="47"/>
                  </a:cubicBezTo>
                  <a:cubicBezTo>
                    <a:pt x="109" y="45"/>
                    <a:pt x="109" y="44"/>
                    <a:pt x="109" y="42"/>
                  </a:cubicBezTo>
                  <a:cubicBezTo>
                    <a:pt x="110" y="32"/>
                    <a:pt x="103" y="25"/>
                    <a:pt x="91" y="25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Freeform 31"/>
            <p:cNvSpPr>
              <a:spLocks/>
            </p:cNvSpPr>
            <p:nvPr/>
          </p:nvSpPr>
          <p:spPr bwMode="gray">
            <a:xfrm>
              <a:off x="5462" y="4109"/>
              <a:ext cx="42" cy="52"/>
            </a:xfrm>
            <a:custGeom>
              <a:avLst/>
              <a:gdLst>
                <a:gd name="T0" fmla="*/ 2 w 116"/>
                <a:gd name="T1" fmla="*/ 0 h 143"/>
                <a:gd name="T2" fmla="*/ 1 w 116"/>
                <a:gd name="T3" fmla="*/ 0 h 143"/>
                <a:gd name="T4" fmla="*/ 1 w 116"/>
                <a:gd name="T5" fmla="*/ 2 h 143"/>
                <a:gd name="T6" fmla="*/ 0 w 116"/>
                <a:gd name="T7" fmla="*/ 3 h 143"/>
                <a:gd name="T8" fmla="*/ 0 w 116"/>
                <a:gd name="T9" fmla="*/ 3 h 143"/>
                <a:gd name="T10" fmla="*/ 0 w 116"/>
                <a:gd name="T11" fmla="*/ 0 h 143"/>
                <a:gd name="T12" fmla="*/ 1 w 116"/>
                <a:gd name="T13" fmla="*/ 0 h 143"/>
                <a:gd name="T14" fmla="*/ 1 w 116"/>
                <a:gd name="T15" fmla="*/ 1 h 143"/>
                <a:gd name="T16" fmla="*/ 1 w 116"/>
                <a:gd name="T17" fmla="*/ 1 h 143"/>
                <a:gd name="T18" fmla="*/ 2 w 116"/>
                <a:gd name="T19" fmla="*/ 0 h 143"/>
                <a:gd name="T20" fmla="*/ 2 w 116"/>
                <a:gd name="T21" fmla="*/ 0 h 143"/>
                <a:gd name="T22" fmla="*/ 2 w 116"/>
                <a:gd name="T23" fmla="*/ 0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6"/>
                <a:gd name="T37" fmla="*/ 0 h 143"/>
                <a:gd name="T38" fmla="*/ 116 w 116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6" h="143">
                  <a:moveTo>
                    <a:pt x="102" y="31"/>
                  </a:moveTo>
                  <a:cubicBezTo>
                    <a:pt x="100" y="30"/>
                    <a:pt x="97" y="30"/>
                    <a:pt x="94" y="30"/>
                  </a:cubicBezTo>
                  <a:cubicBezTo>
                    <a:pt x="77" y="30"/>
                    <a:pt x="49" y="52"/>
                    <a:pt x="38" y="102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2" y="14"/>
                    <a:pt x="79" y="0"/>
                    <a:pt x="104" y="0"/>
                  </a:cubicBezTo>
                  <a:cubicBezTo>
                    <a:pt x="109" y="0"/>
                    <a:pt x="113" y="1"/>
                    <a:pt x="116" y="2"/>
                  </a:cubicBezTo>
                  <a:lnTo>
                    <a:pt x="102" y="31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Freeform 32"/>
            <p:cNvSpPr>
              <a:spLocks/>
            </p:cNvSpPr>
            <p:nvPr/>
          </p:nvSpPr>
          <p:spPr bwMode="gray">
            <a:xfrm>
              <a:off x="5410" y="3790"/>
              <a:ext cx="59" cy="108"/>
            </a:xfrm>
            <a:custGeom>
              <a:avLst/>
              <a:gdLst>
                <a:gd name="T0" fmla="*/ 1 w 164"/>
                <a:gd name="T1" fmla="*/ 1 h 301"/>
                <a:gd name="T2" fmla="*/ 0 w 164"/>
                <a:gd name="T3" fmla="*/ 5 h 301"/>
                <a:gd name="T4" fmla="*/ 2 w 164"/>
                <a:gd name="T5" fmla="*/ 5 h 301"/>
                <a:gd name="T6" fmla="*/ 3 w 164"/>
                <a:gd name="T7" fmla="*/ 0 h 301"/>
                <a:gd name="T8" fmla="*/ 2 w 164"/>
                <a:gd name="T9" fmla="*/ 0 h 301"/>
                <a:gd name="T10" fmla="*/ 1 w 164"/>
                <a:gd name="T11" fmla="*/ 1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Freeform 33"/>
            <p:cNvSpPr>
              <a:spLocks/>
            </p:cNvSpPr>
            <p:nvPr/>
          </p:nvSpPr>
          <p:spPr bwMode="gray">
            <a:xfrm>
              <a:off x="5057" y="3787"/>
              <a:ext cx="98" cy="113"/>
            </a:xfrm>
            <a:custGeom>
              <a:avLst/>
              <a:gdLst>
                <a:gd name="T0" fmla="*/ 4 w 275"/>
                <a:gd name="T1" fmla="*/ 1 h 315"/>
                <a:gd name="T2" fmla="*/ 3 w 275"/>
                <a:gd name="T3" fmla="*/ 1 h 315"/>
                <a:gd name="T4" fmla="*/ 1 w 275"/>
                <a:gd name="T5" fmla="*/ 3 h 315"/>
                <a:gd name="T6" fmla="*/ 2 w 275"/>
                <a:gd name="T7" fmla="*/ 4 h 315"/>
                <a:gd name="T8" fmla="*/ 4 w 275"/>
                <a:gd name="T9" fmla="*/ 4 h 315"/>
                <a:gd name="T10" fmla="*/ 4 w 275"/>
                <a:gd name="T11" fmla="*/ 5 h 315"/>
                <a:gd name="T12" fmla="*/ 2 w 275"/>
                <a:gd name="T13" fmla="*/ 5 h 315"/>
                <a:gd name="T14" fmla="*/ 0 w 275"/>
                <a:gd name="T15" fmla="*/ 3 h 315"/>
                <a:gd name="T16" fmla="*/ 3 w 275"/>
                <a:gd name="T17" fmla="*/ 0 h 315"/>
                <a:gd name="T18" fmla="*/ 4 w 275"/>
                <a:gd name="T19" fmla="*/ 0 h 315"/>
                <a:gd name="T20" fmla="*/ 4 w 275"/>
                <a:gd name="T21" fmla="*/ 1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Freeform 34"/>
            <p:cNvSpPr>
              <a:spLocks/>
            </p:cNvSpPr>
            <p:nvPr/>
          </p:nvSpPr>
          <p:spPr bwMode="gray">
            <a:xfrm>
              <a:off x="4863" y="3779"/>
              <a:ext cx="65" cy="119"/>
            </a:xfrm>
            <a:custGeom>
              <a:avLst/>
              <a:gdLst>
                <a:gd name="T0" fmla="*/ 2 w 181"/>
                <a:gd name="T1" fmla="*/ 0 h 330"/>
                <a:gd name="T2" fmla="*/ 1 w 181"/>
                <a:gd name="T3" fmla="*/ 1 h 330"/>
                <a:gd name="T4" fmla="*/ 1 w 181"/>
                <a:gd name="T5" fmla="*/ 1 h 330"/>
                <a:gd name="T6" fmla="*/ 0 w 181"/>
                <a:gd name="T7" fmla="*/ 6 h 330"/>
                <a:gd name="T8" fmla="*/ 2 w 181"/>
                <a:gd name="T9" fmla="*/ 6 h 330"/>
                <a:gd name="T10" fmla="*/ 3 w 181"/>
                <a:gd name="T11" fmla="*/ 0 h 330"/>
                <a:gd name="T12" fmla="*/ 2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Freeform 35"/>
            <p:cNvSpPr>
              <a:spLocks/>
            </p:cNvSpPr>
            <p:nvPr/>
          </p:nvSpPr>
          <p:spPr bwMode="gray">
            <a:xfrm>
              <a:off x="4832" y="3739"/>
              <a:ext cx="165" cy="30"/>
            </a:xfrm>
            <a:custGeom>
              <a:avLst/>
              <a:gdLst>
                <a:gd name="T0" fmla="*/ 6 w 462"/>
                <a:gd name="T1" fmla="*/ 1 h 84"/>
                <a:gd name="T2" fmla="*/ 8 w 462"/>
                <a:gd name="T3" fmla="*/ 1 h 84"/>
                <a:gd name="T4" fmla="*/ 8 w 462"/>
                <a:gd name="T5" fmla="*/ 0 h 84"/>
                <a:gd name="T6" fmla="*/ 8 w 462"/>
                <a:gd name="T7" fmla="*/ 0 h 84"/>
                <a:gd name="T8" fmla="*/ 1 w 462"/>
                <a:gd name="T9" fmla="*/ 0 h 84"/>
                <a:gd name="T10" fmla="*/ 1 w 462"/>
                <a:gd name="T11" fmla="*/ 0 h 84"/>
                <a:gd name="T12" fmla="*/ 1 w 462"/>
                <a:gd name="T13" fmla="*/ 0 h 84"/>
                <a:gd name="T14" fmla="*/ 0 w 462"/>
                <a:gd name="T15" fmla="*/ 1 h 84"/>
                <a:gd name="T16" fmla="*/ 0 w 462"/>
                <a:gd name="T17" fmla="*/ 1 h 84"/>
                <a:gd name="T18" fmla="*/ 6 w 462"/>
                <a:gd name="T19" fmla="*/ 1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Freeform 36"/>
            <p:cNvSpPr>
              <a:spLocks/>
            </p:cNvSpPr>
            <p:nvPr/>
          </p:nvSpPr>
          <p:spPr bwMode="gray">
            <a:xfrm>
              <a:off x="5284" y="3787"/>
              <a:ext cx="120" cy="111"/>
            </a:xfrm>
            <a:custGeom>
              <a:avLst/>
              <a:gdLst>
                <a:gd name="T0" fmla="*/ 4 w 334"/>
                <a:gd name="T1" fmla="*/ 0 h 308"/>
                <a:gd name="T2" fmla="*/ 2 w 334"/>
                <a:gd name="T3" fmla="*/ 1 h 308"/>
                <a:gd name="T4" fmla="*/ 2 w 334"/>
                <a:gd name="T5" fmla="*/ 1 h 308"/>
                <a:gd name="T6" fmla="*/ 2 w 334"/>
                <a:gd name="T7" fmla="*/ 1 h 308"/>
                <a:gd name="T8" fmla="*/ 1 w 334"/>
                <a:gd name="T9" fmla="*/ 0 h 308"/>
                <a:gd name="T10" fmla="*/ 1 w 334"/>
                <a:gd name="T11" fmla="*/ 0 h 308"/>
                <a:gd name="T12" fmla="*/ 0 w 334"/>
                <a:gd name="T13" fmla="*/ 5 h 308"/>
                <a:gd name="T14" fmla="*/ 2 w 334"/>
                <a:gd name="T15" fmla="*/ 5 h 308"/>
                <a:gd name="T16" fmla="*/ 2 w 334"/>
                <a:gd name="T17" fmla="*/ 3 h 308"/>
                <a:gd name="T18" fmla="*/ 4 w 334"/>
                <a:gd name="T19" fmla="*/ 1 h 308"/>
                <a:gd name="T20" fmla="*/ 4 w 334"/>
                <a:gd name="T21" fmla="*/ 2 h 308"/>
                <a:gd name="T22" fmla="*/ 4 w 334"/>
                <a:gd name="T23" fmla="*/ 2 h 308"/>
                <a:gd name="T24" fmla="*/ 3 w 334"/>
                <a:gd name="T25" fmla="*/ 5 h 308"/>
                <a:gd name="T26" fmla="*/ 5 w 334"/>
                <a:gd name="T27" fmla="*/ 5 h 308"/>
                <a:gd name="T28" fmla="*/ 5 w 334"/>
                <a:gd name="T29" fmla="*/ 2 h 308"/>
                <a:gd name="T30" fmla="*/ 5 w 334"/>
                <a:gd name="T31" fmla="*/ 1 h 308"/>
                <a:gd name="T32" fmla="*/ 4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Freeform 37"/>
            <p:cNvSpPr>
              <a:spLocks/>
            </p:cNvSpPr>
            <p:nvPr/>
          </p:nvSpPr>
          <p:spPr bwMode="gray">
            <a:xfrm>
              <a:off x="5439" y="3739"/>
              <a:ext cx="42" cy="30"/>
            </a:xfrm>
            <a:custGeom>
              <a:avLst/>
              <a:gdLst>
                <a:gd name="T0" fmla="*/ 2 w 115"/>
                <a:gd name="T1" fmla="*/ 1 h 84"/>
                <a:gd name="T2" fmla="*/ 2 w 115"/>
                <a:gd name="T3" fmla="*/ 0 h 84"/>
                <a:gd name="T4" fmla="*/ 0 w 115"/>
                <a:gd name="T5" fmla="*/ 0 h 84"/>
                <a:gd name="T6" fmla="*/ 0 w 115"/>
                <a:gd name="T7" fmla="*/ 1 h 84"/>
                <a:gd name="T8" fmla="*/ 1 w 115"/>
                <a:gd name="T9" fmla="*/ 1 h 84"/>
                <a:gd name="T10" fmla="*/ 2 w 115"/>
                <a:gd name="T11" fmla="*/ 1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Freeform 38"/>
            <p:cNvSpPr>
              <a:spLocks noEditPoints="1"/>
            </p:cNvSpPr>
            <p:nvPr/>
          </p:nvSpPr>
          <p:spPr bwMode="gray">
            <a:xfrm>
              <a:off x="4938" y="3787"/>
              <a:ext cx="105" cy="113"/>
            </a:xfrm>
            <a:custGeom>
              <a:avLst/>
              <a:gdLst>
                <a:gd name="T0" fmla="*/ 4 w 292"/>
                <a:gd name="T1" fmla="*/ 2 h 315"/>
                <a:gd name="T2" fmla="*/ 3 w 292"/>
                <a:gd name="T3" fmla="*/ 2 h 315"/>
                <a:gd name="T4" fmla="*/ 2 w 292"/>
                <a:gd name="T5" fmla="*/ 2 h 315"/>
                <a:gd name="T6" fmla="*/ 3 w 292"/>
                <a:gd name="T7" fmla="*/ 1 h 315"/>
                <a:gd name="T8" fmla="*/ 4 w 292"/>
                <a:gd name="T9" fmla="*/ 2 h 315"/>
                <a:gd name="T10" fmla="*/ 5 w 292"/>
                <a:gd name="T11" fmla="*/ 2 h 315"/>
                <a:gd name="T12" fmla="*/ 3 w 292"/>
                <a:gd name="T13" fmla="*/ 0 h 315"/>
                <a:gd name="T14" fmla="*/ 0 w 292"/>
                <a:gd name="T15" fmla="*/ 3 h 315"/>
                <a:gd name="T16" fmla="*/ 2 w 292"/>
                <a:gd name="T17" fmla="*/ 5 h 315"/>
                <a:gd name="T18" fmla="*/ 4 w 292"/>
                <a:gd name="T19" fmla="*/ 5 h 315"/>
                <a:gd name="T20" fmla="*/ 4 w 292"/>
                <a:gd name="T21" fmla="*/ 4 h 315"/>
                <a:gd name="T22" fmla="*/ 3 w 292"/>
                <a:gd name="T23" fmla="*/ 4 h 315"/>
                <a:gd name="T24" fmla="*/ 1 w 292"/>
                <a:gd name="T25" fmla="*/ 3 h 315"/>
                <a:gd name="T26" fmla="*/ 5 w 292"/>
                <a:gd name="T27" fmla="*/ 3 h 315"/>
                <a:gd name="T28" fmla="*/ 5 w 292"/>
                <a:gd name="T29" fmla="*/ 2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gray">
            <a:xfrm>
              <a:off x="5155" y="3738"/>
              <a:ext cx="121" cy="159"/>
            </a:xfrm>
            <a:custGeom>
              <a:avLst/>
              <a:gdLst>
                <a:gd name="T0" fmla="*/ 4 w 337"/>
                <a:gd name="T1" fmla="*/ 2 h 442"/>
                <a:gd name="T2" fmla="*/ 3 w 337"/>
                <a:gd name="T3" fmla="*/ 3 h 442"/>
                <a:gd name="T4" fmla="*/ 3 w 337"/>
                <a:gd name="T5" fmla="*/ 3 h 442"/>
                <a:gd name="T6" fmla="*/ 3 w 337"/>
                <a:gd name="T7" fmla="*/ 2 h 442"/>
                <a:gd name="T8" fmla="*/ 3 w 337"/>
                <a:gd name="T9" fmla="*/ 0 h 442"/>
                <a:gd name="T10" fmla="*/ 3 w 337"/>
                <a:gd name="T11" fmla="*/ 0 h 442"/>
                <a:gd name="T12" fmla="*/ 3 w 337"/>
                <a:gd name="T13" fmla="*/ 0 h 442"/>
                <a:gd name="T14" fmla="*/ 1 w 337"/>
                <a:gd name="T15" fmla="*/ 1 h 442"/>
                <a:gd name="T16" fmla="*/ 1 w 337"/>
                <a:gd name="T17" fmla="*/ 1 h 442"/>
                <a:gd name="T18" fmla="*/ 0 w 337"/>
                <a:gd name="T19" fmla="*/ 8 h 442"/>
                <a:gd name="T20" fmla="*/ 2 w 337"/>
                <a:gd name="T21" fmla="*/ 8 h 442"/>
                <a:gd name="T22" fmla="*/ 2 w 337"/>
                <a:gd name="T23" fmla="*/ 5 h 442"/>
                <a:gd name="T24" fmla="*/ 4 w 337"/>
                <a:gd name="T25" fmla="*/ 4 h 442"/>
                <a:gd name="T26" fmla="*/ 4 w 337"/>
                <a:gd name="T27" fmla="*/ 4 h 442"/>
                <a:gd name="T28" fmla="*/ 4 w 337"/>
                <a:gd name="T29" fmla="*/ 4 h 442"/>
                <a:gd name="T30" fmla="*/ 3 w 337"/>
                <a:gd name="T31" fmla="*/ 8 h 442"/>
                <a:gd name="T32" fmla="*/ 5 w 337"/>
                <a:gd name="T33" fmla="*/ 8 h 442"/>
                <a:gd name="T34" fmla="*/ 5 w 337"/>
                <a:gd name="T35" fmla="*/ 5 h 442"/>
                <a:gd name="T36" fmla="*/ 5 w 337"/>
                <a:gd name="T37" fmla="*/ 3 h 442"/>
                <a:gd name="T38" fmla="*/ 4 w 337"/>
                <a:gd name="T39" fmla="*/ 2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40"/>
            <p:cNvSpPr>
              <a:spLocks noEditPoints="1"/>
            </p:cNvSpPr>
            <p:nvPr/>
          </p:nvSpPr>
          <p:spPr bwMode="gray">
            <a:xfrm>
              <a:off x="5462" y="3789"/>
              <a:ext cx="130" cy="152"/>
            </a:xfrm>
            <a:custGeom>
              <a:avLst/>
              <a:gdLst>
                <a:gd name="T0" fmla="*/ 4 w 363"/>
                <a:gd name="T1" fmla="*/ 0 h 423"/>
                <a:gd name="T2" fmla="*/ 1 w 363"/>
                <a:gd name="T3" fmla="*/ 0 h 423"/>
                <a:gd name="T4" fmla="*/ 0 w 363"/>
                <a:gd name="T5" fmla="*/ 7 h 423"/>
                <a:gd name="T6" fmla="*/ 2 w 363"/>
                <a:gd name="T7" fmla="*/ 7 h 423"/>
                <a:gd name="T8" fmla="*/ 2 w 363"/>
                <a:gd name="T9" fmla="*/ 5 h 423"/>
                <a:gd name="T10" fmla="*/ 3 w 363"/>
                <a:gd name="T11" fmla="*/ 5 h 423"/>
                <a:gd name="T12" fmla="*/ 6 w 363"/>
                <a:gd name="T13" fmla="*/ 2 h 423"/>
                <a:gd name="T14" fmla="*/ 4 w 363"/>
                <a:gd name="T15" fmla="*/ 0 h 423"/>
                <a:gd name="T16" fmla="*/ 4 w 363"/>
                <a:gd name="T17" fmla="*/ 3 h 423"/>
                <a:gd name="T18" fmla="*/ 3 w 363"/>
                <a:gd name="T19" fmla="*/ 4 h 423"/>
                <a:gd name="T20" fmla="*/ 2 w 363"/>
                <a:gd name="T21" fmla="*/ 4 h 423"/>
                <a:gd name="T22" fmla="*/ 3 w 363"/>
                <a:gd name="T23" fmla="*/ 1 h 423"/>
                <a:gd name="T24" fmla="*/ 3 w 363"/>
                <a:gd name="T25" fmla="*/ 1 h 423"/>
                <a:gd name="T26" fmla="*/ 4 w 363"/>
                <a:gd name="T27" fmla="*/ 3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gray">
            <a:xfrm>
              <a:off x="4778" y="3955"/>
              <a:ext cx="788" cy="50"/>
            </a:xfrm>
            <a:custGeom>
              <a:avLst/>
              <a:gdLst>
                <a:gd name="T0" fmla="*/ 36 w 2195"/>
                <a:gd name="T1" fmla="*/ 0 h 140"/>
                <a:gd name="T2" fmla="*/ 36 w 2195"/>
                <a:gd name="T3" fmla="*/ 0 h 140"/>
                <a:gd name="T4" fmla="*/ 29 w 2195"/>
                <a:gd name="T5" fmla="*/ 0 h 140"/>
                <a:gd name="T6" fmla="*/ 20 w 2195"/>
                <a:gd name="T7" fmla="*/ 0 h 140"/>
                <a:gd name="T8" fmla="*/ 6 w 2195"/>
                <a:gd name="T9" fmla="*/ 1 h 140"/>
                <a:gd name="T10" fmla="*/ 2 w 2195"/>
                <a:gd name="T11" fmla="*/ 2 h 140"/>
                <a:gd name="T12" fmla="*/ 0 w 2195"/>
                <a:gd name="T13" fmla="*/ 2 h 140"/>
                <a:gd name="T14" fmla="*/ 1 w 2195"/>
                <a:gd name="T15" fmla="*/ 2 h 140"/>
                <a:gd name="T16" fmla="*/ 2 w 2195"/>
                <a:gd name="T17" fmla="*/ 2 h 140"/>
                <a:gd name="T18" fmla="*/ 29 w 2195"/>
                <a:gd name="T19" fmla="*/ 2 h 140"/>
                <a:gd name="T20" fmla="*/ 36 w 2195"/>
                <a:gd name="T21" fmla="*/ 0 h 140"/>
                <a:gd name="T22" fmla="*/ 37 w 2195"/>
                <a:gd name="T23" fmla="*/ 0 h 140"/>
                <a:gd name="T24" fmla="*/ 37 w 2195"/>
                <a:gd name="T25" fmla="*/ 0 h 140"/>
                <a:gd name="T26" fmla="*/ 36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Freeform 42"/>
            <p:cNvSpPr>
              <a:spLocks noEditPoints="1"/>
            </p:cNvSpPr>
            <p:nvPr/>
          </p:nvSpPr>
          <p:spPr bwMode="gray">
            <a:xfrm>
              <a:off x="5507" y="4135"/>
              <a:ext cx="26" cy="27"/>
            </a:xfrm>
            <a:custGeom>
              <a:avLst/>
              <a:gdLst>
                <a:gd name="T0" fmla="*/ 1 w 74"/>
                <a:gd name="T1" fmla="*/ 1 h 74"/>
                <a:gd name="T2" fmla="*/ 0 w 74"/>
                <a:gd name="T3" fmla="*/ 1 h 74"/>
                <a:gd name="T4" fmla="*/ 1 w 74"/>
                <a:gd name="T5" fmla="*/ 0 h 74"/>
                <a:gd name="T6" fmla="*/ 1 w 74"/>
                <a:gd name="T7" fmla="*/ 1 h 74"/>
                <a:gd name="T8" fmla="*/ 1 w 74"/>
                <a:gd name="T9" fmla="*/ 1 h 74"/>
                <a:gd name="T10" fmla="*/ 1 w 74"/>
                <a:gd name="T11" fmla="*/ 0 h 74"/>
                <a:gd name="T12" fmla="*/ 0 w 74"/>
                <a:gd name="T13" fmla="*/ 1 h 74"/>
                <a:gd name="T14" fmla="*/ 1 w 74"/>
                <a:gd name="T15" fmla="*/ 1 h 74"/>
                <a:gd name="T16" fmla="*/ 1 w 74"/>
                <a:gd name="T17" fmla="*/ 1 h 74"/>
                <a:gd name="T18" fmla="*/ 1 w 74"/>
                <a:gd name="T19" fmla="*/ 0 h 74"/>
                <a:gd name="T20" fmla="*/ 1 w 74"/>
                <a:gd name="T21" fmla="*/ 1 h 74"/>
                <a:gd name="T22" fmla="*/ 1 w 74"/>
                <a:gd name="T23" fmla="*/ 1 h 74"/>
                <a:gd name="T24" fmla="*/ 0 w 74"/>
                <a:gd name="T25" fmla="*/ 1 h 74"/>
                <a:gd name="T26" fmla="*/ 0 w 74"/>
                <a:gd name="T27" fmla="*/ 1 h 74"/>
                <a:gd name="T28" fmla="*/ 0 w 74"/>
                <a:gd name="T29" fmla="*/ 1 h 74"/>
                <a:gd name="T30" fmla="*/ 0 w 74"/>
                <a:gd name="T31" fmla="*/ 0 h 74"/>
                <a:gd name="T32" fmla="*/ 1 w 74"/>
                <a:gd name="T33" fmla="*/ 0 h 74"/>
                <a:gd name="T34" fmla="*/ 1 w 74"/>
                <a:gd name="T35" fmla="*/ 0 h 74"/>
                <a:gd name="T36" fmla="*/ 1 w 74"/>
                <a:gd name="T37" fmla="*/ 1 h 74"/>
                <a:gd name="T38" fmla="*/ 1 w 74"/>
                <a:gd name="T39" fmla="*/ 1 h 74"/>
                <a:gd name="T40" fmla="*/ 1 w 74"/>
                <a:gd name="T41" fmla="*/ 1 h 74"/>
                <a:gd name="T42" fmla="*/ 1 w 74"/>
                <a:gd name="T43" fmla="*/ 0 h 74"/>
                <a:gd name="T44" fmla="*/ 0 w 74"/>
                <a:gd name="T45" fmla="*/ 0 h 74"/>
                <a:gd name="T46" fmla="*/ 0 w 74"/>
                <a:gd name="T47" fmla="*/ 1 h 74"/>
                <a:gd name="T48" fmla="*/ 1 w 74"/>
                <a:gd name="T49" fmla="*/ 1 h 74"/>
                <a:gd name="T50" fmla="*/ 1 w 74"/>
                <a:gd name="T51" fmla="*/ 0 h 74"/>
                <a:gd name="T52" fmla="*/ 1 w 74"/>
                <a:gd name="T53" fmla="*/ 0 h 7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74"/>
                <a:gd name="T83" fmla="*/ 74 w 74"/>
                <a:gd name="T84" fmla="*/ 74 h 7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74">
                  <a:moveTo>
                    <a:pt x="37" y="74"/>
                  </a:moveTo>
                  <a:cubicBezTo>
                    <a:pt x="16" y="74"/>
                    <a:pt x="0" y="59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58" y="0"/>
                    <a:pt x="74" y="16"/>
                    <a:pt x="74" y="37"/>
                  </a:cubicBezTo>
                  <a:cubicBezTo>
                    <a:pt x="74" y="59"/>
                    <a:pt x="58" y="74"/>
                    <a:pt x="37" y="74"/>
                  </a:cubicBezTo>
                  <a:moveTo>
                    <a:pt x="37" y="8"/>
                  </a:moveTo>
                  <a:cubicBezTo>
                    <a:pt x="21" y="8"/>
                    <a:pt x="8" y="20"/>
                    <a:pt x="8" y="37"/>
                  </a:cubicBezTo>
                  <a:cubicBezTo>
                    <a:pt x="8" y="54"/>
                    <a:pt x="21" y="66"/>
                    <a:pt x="37" y="66"/>
                  </a:cubicBezTo>
                  <a:cubicBezTo>
                    <a:pt x="53" y="66"/>
                    <a:pt x="66" y="54"/>
                    <a:pt x="66" y="37"/>
                  </a:cubicBezTo>
                  <a:cubicBezTo>
                    <a:pt x="66" y="20"/>
                    <a:pt x="53" y="8"/>
                    <a:pt x="37" y="8"/>
                  </a:cubicBezTo>
                  <a:moveTo>
                    <a:pt x="47" y="59"/>
                  </a:moveTo>
                  <a:cubicBezTo>
                    <a:pt x="36" y="43"/>
                    <a:pt x="36" y="43"/>
                    <a:pt x="36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5" y="16"/>
                    <a:pt x="52" y="21"/>
                    <a:pt x="52" y="30"/>
                  </a:cubicBezTo>
                  <a:cubicBezTo>
                    <a:pt x="52" y="34"/>
                    <a:pt x="50" y="38"/>
                    <a:pt x="46" y="40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47" y="59"/>
                  </a:lnTo>
                  <a:close/>
                  <a:moveTo>
                    <a:pt x="36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9" y="35"/>
                    <a:pt x="42" y="33"/>
                    <a:pt x="42" y="30"/>
                  </a:cubicBezTo>
                  <a:cubicBezTo>
                    <a:pt x="42" y="26"/>
                    <a:pt x="39" y="25"/>
                    <a:pt x="36" y="25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529012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348301976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9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58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8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16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45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74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03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32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0" y="6472587"/>
            <a:ext cx="601134" cy="2555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529012">
              <a:defRPr/>
            </a:pPr>
            <a:fld id="{C5E9E9B1-0576-44AB-875E-4D9762D2425A}" type="slidenum">
              <a:rPr lang="fr-FR" smtClean="0">
                <a:solidFill>
                  <a:srgbClr val="000000"/>
                </a:solidFill>
              </a:rPr>
              <a:pPr defTabSz="529012"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381137036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86"/>
            </a:lvl1pPr>
            <a:lvl2pPr>
              <a:defRPr sz="2095"/>
            </a:lvl2pPr>
            <a:lvl3pPr>
              <a:defRPr sz="1810"/>
            </a:lvl3pPr>
            <a:lvl4pPr>
              <a:defRPr sz="1619"/>
            </a:lvl4pPr>
            <a:lvl5pPr>
              <a:defRPr sz="1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0" y="6472587"/>
            <a:ext cx="601134" cy="2555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529012">
              <a:defRPr/>
            </a:pPr>
            <a:fld id="{1EE97252-18F5-44CF-9455-AF076C479CD3}" type="slidenum">
              <a:rPr lang="fr-FR" smtClean="0">
                <a:solidFill>
                  <a:srgbClr val="000000"/>
                </a:solidFill>
              </a:rPr>
              <a:pPr defTabSz="529012"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361424277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5" y="4406901"/>
            <a:ext cx="10363200" cy="1362075"/>
          </a:xfrm>
        </p:spPr>
        <p:txBody>
          <a:bodyPr anchor="t"/>
          <a:lstStyle>
            <a:lvl1pPr algn="l">
              <a:defRPr sz="4667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286">
                <a:solidFill>
                  <a:schemeClr val="tx1">
                    <a:tint val="75000"/>
                  </a:schemeClr>
                </a:solidFill>
              </a:defRPr>
            </a:lvl1pPr>
            <a:lvl2pPr marL="529012" indent="0">
              <a:buNone/>
              <a:defRPr sz="2095">
                <a:solidFill>
                  <a:schemeClr val="tx1">
                    <a:tint val="75000"/>
                  </a:schemeClr>
                </a:solidFill>
              </a:defRPr>
            </a:lvl2pPr>
            <a:lvl3pPr marL="1058026" indent="0">
              <a:buNone/>
              <a:defRPr sz="1810">
                <a:solidFill>
                  <a:schemeClr val="tx1">
                    <a:tint val="75000"/>
                  </a:schemeClr>
                </a:solidFill>
              </a:defRPr>
            </a:lvl3pPr>
            <a:lvl4pPr marL="1587038" indent="0">
              <a:buNone/>
              <a:defRPr sz="1619">
                <a:solidFill>
                  <a:schemeClr val="tx1">
                    <a:tint val="75000"/>
                  </a:schemeClr>
                </a:solidFill>
              </a:defRPr>
            </a:lvl4pPr>
            <a:lvl5pPr marL="2116051" indent="0">
              <a:buNone/>
              <a:defRPr sz="1619">
                <a:solidFill>
                  <a:schemeClr val="tx1">
                    <a:tint val="75000"/>
                  </a:schemeClr>
                </a:solidFill>
              </a:defRPr>
            </a:lvl5pPr>
            <a:lvl6pPr marL="2645063" indent="0">
              <a:buNone/>
              <a:defRPr sz="1619">
                <a:solidFill>
                  <a:schemeClr val="tx1">
                    <a:tint val="75000"/>
                  </a:schemeClr>
                </a:solidFill>
              </a:defRPr>
            </a:lvl6pPr>
            <a:lvl7pPr marL="3174077" indent="0">
              <a:buNone/>
              <a:defRPr sz="1619">
                <a:solidFill>
                  <a:schemeClr val="tx1">
                    <a:tint val="75000"/>
                  </a:schemeClr>
                </a:solidFill>
              </a:defRPr>
            </a:lvl7pPr>
            <a:lvl8pPr marL="3703089" indent="0">
              <a:buNone/>
              <a:defRPr sz="1619">
                <a:solidFill>
                  <a:schemeClr val="tx1">
                    <a:tint val="75000"/>
                  </a:schemeClr>
                </a:solidFill>
              </a:defRPr>
            </a:lvl8pPr>
            <a:lvl9pPr marL="4232102" indent="0">
              <a:buNone/>
              <a:defRPr sz="16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0" y="6472587"/>
            <a:ext cx="601134" cy="2555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529012">
              <a:defRPr/>
            </a:pPr>
            <a:fld id="{7FAC5650-F309-4ADE-A138-7DDB9E2DD4F6}" type="slidenum">
              <a:rPr lang="fr-FR" smtClean="0">
                <a:solidFill>
                  <a:srgbClr val="000000"/>
                </a:solidFill>
              </a:rPr>
              <a:pPr defTabSz="529012"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829121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ver Page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7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20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/>
          </a:p>
        </p:txBody>
      </p: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9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20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6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975"/>
      </p:ext>
    </p:extLst>
  </p:cSld>
  <p:clrMapOvr>
    <a:masterClrMapping/>
  </p:clrMapOvr>
  <p:transition spd="med"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286"/>
            </a:lvl1pPr>
            <a:lvl2pPr>
              <a:defRPr sz="2286"/>
            </a:lvl2pPr>
            <a:lvl3pPr>
              <a:defRPr sz="2286"/>
            </a:lvl3pPr>
            <a:lvl4pPr>
              <a:defRPr sz="2095"/>
            </a:lvl4pPr>
            <a:lvl5pPr>
              <a:defRPr sz="2095"/>
            </a:lvl5pPr>
            <a:lvl6pPr>
              <a:defRPr sz="2095"/>
            </a:lvl6pPr>
            <a:lvl7pPr>
              <a:defRPr sz="2095"/>
            </a:lvl7pPr>
            <a:lvl8pPr>
              <a:defRPr sz="2095"/>
            </a:lvl8pPr>
            <a:lvl9pPr>
              <a:defRPr sz="20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286"/>
            </a:lvl1pPr>
            <a:lvl2pPr>
              <a:defRPr sz="2286"/>
            </a:lvl2pPr>
            <a:lvl3pPr>
              <a:defRPr sz="2286"/>
            </a:lvl3pPr>
            <a:lvl4pPr>
              <a:defRPr sz="2095"/>
            </a:lvl4pPr>
            <a:lvl5pPr>
              <a:defRPr sz="2095"/>
            </a:lvl5pPr>
            <a:lvl6pPr>
              <a:defRPr sz="2095"/>
            </a:lvl6pPr>
            <a:lvl7pPr>
              <a:defRPr sz="2095"/>
            </a:lvl7pPr>
            <a:lvl8pPr>
              <a:defRPr sz="2095"/>
            </a:lvl8pPr>
            <a:lvl9pPr>
              <a:defRPr sz="20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0" y="6472587"/>
            <a:ext cx="601134" cy="2555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529012">
              <a:defRPr/>
            </a:pPr>
            <a:fld id="{7BFCE996-9C74-428F-B377-0F5BC8434005}" type="slidenum">
              <a:rPr lang="fr-FR" smtClean="0">
                <a:solidFill>
                  <a:srgbClr val="000000"/>
                </a:solidFill>
              </a:rPr>
              <a:pPr defTabSz="529012"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364344027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599" y="1535113"/>
            <a:ext cx="5386918" cy="639762"/>
          </a:xfrm>
        </p:spPr>
        <p:txBody>
          <a:bodyPr anchor="b"/>
          <a:lstStyle>
            <a:lvl1pPr marL="0" indent="0">
              <a:buNone/>
              <a:defRPr sz="2762" b="1"/>
            </a:lvl1pPr>
            <a:lvl2pPr marL="529012" indent="0">
              <a:buNone/>
              <a:defRPr sz="2286" b="1"/>
            </a:lvl2pPr>
            <a:lvl3pPr marL="1058026" indent="0">
              <a:buNone/>
              <a:defRPr sz="2095" b="1"/>
            </a:lvl3pPr>
            <a:lvl4pPr marL="1587038" indent="0">
              <a:buNone/>
              <a:defRPr sz="1810" b="1"/>
            </a:lvl4pPr>
            <a:lvl5pPr marL="2116051" indent="0">
              <a:buNone/>
              <a:defRPr sz="1810" b="1"/>
            </a:lvl5pPr>
            <a:lvl6pPr marL="2645063" indent="0">
              <a:buNone/>
              <a:defRPr sz="1810" b="1"/>
            </a:lvl6pPr>
            <a:lvl7pPr marL="3174077" indent="0">
              <a:buNone/>
              <a:defRPr sz="1810" b="1"/>
            </a:lvl7pPr>
            <a:lvl8pPr marL="3703089" indent="0">
              <a:buNone/>
              <a:defRPr sz="1810" b="1"/>
            </a:lvl8pPr>
            <a:lvl9pPr marL="4232102" indent="0">
              <a:buNone/>
              <a:defRPr sz="181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599" y="2174875"/>
            <a:ext cx="5386918" cy="3951288"/>
          </a:xfrm>
        </p:spPr>
        <p:txBody>
          <a:bodyPr/>
          <a:lstStyle>
            <a:lvl1pPr>
              <a:defRPr sz="2762"/>
            </a:lvl1pPr>
            <a:lvl2pPr>
              <a:defRPr sz="2286"/>
            </a:lvl2pPr>
            <a:lvl3pPr>
              <a:defRPr sz="2095"/>
            </a:lvl3pPr>
            <a:lvl4pPr>
              <a:defRPr sz="1810"/>
            </a:lvl4pPr>
            <a:lvl5pPr>
              <a:defRPr sz="1810"/>
            </a:lvl5pPr>
            <a:lvl6pPr>
              <a:defRPr sz="1810"/>
            </a:lvl6pPr>
            <a:lvl7pPr>
              <a:defRPr sz="1810"/>
            </a:lvl7pPr>
            <a:lvl8pPr>
              <a:defRPr sz="1810"/>
            </a:lvl8pPr>
            <a:lvl9pPr>
              <a:defRPr sz="181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762" b="1"/>
            </a:lvl1pPr>
            <a:lvl2pPr marL="529012" indent="0">
              <a:buNone/>
              <a:defRPr sz="2286" b="1"/>
            </a:lvl2pPr>
            <a:lvl3pPr marL="1058026" indent="0">
              <a:buNone/>
              <a:defRPr sz="2095" b="1"/>
            </a:lvl3pPr>
            <a:lvl4pPr marL="1587038" indent="0">
              <a:buNone/>
              <a:defRPr sz="1810" b="1"/>
            </a:lvl4pPr>
            <a:lvl5pPr marL="2116051" indent="0">
              <a:buNone/>
              <a:defRPr sz="1810" b="1"/>
            </a:lvl5pPr>
            <a:lvl6pPr marL="2645063" indent="0">
              <a:buNone/>
              <a:defRPr sz="1810" b="1"/>
            </a:lvl6pPr>
            <a:lvl7pPr marL="3174077" indent="0">
              <a:buNone/>
              <a:defRPr sz="1810" b="1"/>
            </a:lvl7pPr>
            <a:lvl8pPr marL="3703089" indent="0">
              <a:buNone/>
              <a:defRPr sz="1810" b="1"/>
            </a:lvl8pPr>
            <a:lvl9pPr marL="4232102" indent="0">
              <a:buNone/>
              <a:defRPr sz="181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762"/>
            </a:lvl1pPr>
            <a:lvl2pPr>
              <a:defRPr sz="2286"/>
            </a:lvl2pPr>
            <a:lvl3pPr>
              <a:defRPr sz="2095"/>
            </a:lvl3pPr>
            <a:lvl4pPr>
              <a:defRPr sz="1810"/>
            </a:lvl4pPr>
            <a:lvl5pPr>
              <a:defRPr sz="1810"/>
            </a:lvl5pPr>
            <a:lvl6pPr>
              <a:defRPr sz="1810"/>
            </a:lvl6pPr>
            <a:lvl7pPr>
              <a:defRPr sz="1810"/>
            </a:lvl7pPr>
            <a:lvl8pPr>
              <a:defRPr sz="1810"/>
            </a:lvl8pPr>
            <a:lvl9pPr>
              <a:defRPr sz="181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0" y="6472587"/>
            <a:ext cx="601134" cy="2555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529012">
              <a:defRPr/>
            </a:pPr>
            <a:fld id="{4B2C2C5C-AC84-49BD-BE47-9A5E9398B006}" type="slidenum">
              <a:rPr lang="fr-FR" smtClean="0">
                <a:solidFill>
                  <a:srgbClr val="000000"/>
                </a:solidFill>
              </a:rPr>
              <a:pPr defTabSz="529012"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2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234588460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0" y="6472587"/>
            <a:ext cx="601134" cy="2555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529012">
              <a:defRPr/>
            </a:pPr>
            <a:fld id="{2C757C23-0EFA-46C3-9D2E-622106F85158}" type="slidenum">
              <a:rPr lang="fr-FR" smtClean="0">
                <a:solidFill>
                  <a:srgbClr val="000000"/>
                </a:solidFill>
              </a:rPr>
              <a:pPr defTabSz="529012"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43481530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51483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286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714"/>
            </a:lvl1pPr>
            <a:lvl2pPr>
              <a:defRPr sz="3238"/>
            </a:lvl2pPr>
            <a:lvl3pPr>
              <a:defRPr sz="2762"/>
            </a:lvl3pPr>
            <a:lvl4pPr>
              <a:defRPr sz="2286"/>
            </a:lvl4pPr>
            <a:lvl5pPr>
              <a:defRPr sz="2286"/>
            </a:lvl5pPr>
            <a:lvl6pPr>
              <a:defRPr sz="2286"/>
            </a:lvl6pPr>
            <a:lvl7pPr>
              <a:defRPr sz="2286"/>
            </a:lvl7pPr>
            <a:lvl8pPr>
              <a:defRPr sz="2286"/>
            </a:lvl8pPr>
            <a:lvl9pPr>
              <a:defRPr sz="22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619"/>
            </a:lvl1pPr>
            <a:lvl2pPr marL="529012" indent="0">
              <a:buNone/>
              <a:defRPr sz="1429"/>
            </a:lvl2pPr>
            <a:lvl3pPr marL="1058026" indent="0">
              <a:buNone/>
              <a:defRPr sz="1143"/>
            </a:lvl3pPr>
            <a:lvl4pPr marL="1587038" indent="0">
              <a:buNone/>
              <a:defRPr sz="1048"/>
            </a:lvl4pPr>
            <a:lvl5pPr marL="2116051" indent="0">
              <a:buNone/>
              <a:defRPr sz="1048"/>
            </a:lvl5pPr>
            <a:lvl6pPr marL="2645063" indent="0">
              <a:buNone/>
              <a:defRPr sz="1048"/>
            </a:lvl6pPr>
            <a:lvl7pPr marL="3174077" indent="0">
              <a:buNone/>
              <a:defRPr sz="1048"/>
            </a:lvl7pPr>
            <a:lvl8pPr marL="3703089" indent="0">
              <a:buNone/>
              <a:defRPr sz="1048"/>
            </a:lvl8pPr>
            <a:lvl9pPr marL="4232102" indent="0">
              <a:buNone/>
              <a:defRPr sz="10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0" y="6472587"/>
            <a:ext cx="601134" cy="2555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529012">
              <a:defRPr/>
            </a:pPr>
            <a:fld id="{B2A0419B-DC08-43F3-93A4-89BB7A54DA94}" type="slidenum">
              <a:rPr lang="fr-FR" smtClean="0">
                <a:solidFill>
                  <a:srgbClr val="000000"/>
                </a:solidFill>
              </a:rPr>
              <a:pPr defTabSz="529012"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349381042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286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lIns="111090" tIns="55545" rIns="111090" bIns="55545" rtlCol="0">
            <a:normAutofit/>
          </a:bodyPr>
          <a:lstStyle>
            <a:lvl1pPr marL="0" indent="0">
              <a:buNone/>
              <a:defRPr sz="3714"/>
            </a:lvl1pPr>
            <a:lvl2pPr marL="529012" indent="0">
              <a:buNone/>
              <a:defRPr sz="3238"/>
            </a:lvl2pPr>
            <a:lvl3pPr marL="1058026" indent="0">
              <a:buNone/>
              <a:defRPr sz="2762"/>
            </a:lvl3pPr>
            <a:lvl4pPr marL="1587038" indent="0">
              <a:buNone/>
              <a:defRPr sz="2286"/>
            </a:lvl4pPr>
            <a:lvl5pPr marL="2116051" indent="0">
              <a:buNone/>
              <a:defRPr sz="2286"/>
            </a:lvl5pPr>
            <a:lvl6pPr marL="2645063" indent="0">
              <a:buNone/>
              <a:defRPr sz="2286"/>
            </a:lvl6pPr>
            <a:lvl7pPr marL="3174077" indent="0">
              <a:buNone/>
              <a:defRPr sz="2286"/>
            </a:lvl7pPr>
            <a:lvl8pPr marL="3703089" indent="0">
              <a:buNone/>
              <a:defRPr sz="2286"/>
            </a:lvl8pPr>
            <a:lvl9pPr marL="4232102" indent="0">
              <a:buNone/>
              <a:defRPr sz="2286"/>
            </a:lvl9pPr>
          </a:lstStyle>
          <a:p>
            <a:pPr lvl="0"/>
            <a:r>
              <a:rPr lang="en-US" noProof="0"/>
              <a:t>Click icon to add picture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619"/>
            </a:lvl1pPr>
            <a:lvl2pPr marL="529012" indent="0">
              <a:buNone/>
              <a:defRPr sz="1429"/>
            </a:lvl2pPr>
            <a:lvl3pPr marL="1058026" indent="0">
              <a:buNone/>
              <a:defRPr sz="1143"/>
            </a:lvl3pPr>
            <a:lvl4pPr marL="1587038" indent="0">
              <a:buNone/>
              <a:defRPr sz="1048"/>
            </a:lvl4pPr>
            <a:lvl5pPr marL="2116051" indent="0">
              <a:buNone/>
              <a:defRPr sz="1048"/>
            </a:lvl5pPr>
            <a:lvl6pPr marL="2645063" indent="0">
              <a:buNone/>
              <a:defRPr sz="1048"/>
            </a:lvl6pPr>
            <a:lvl7pPr marL="3174077" indent="0">
              <a:buNone/>
              <a:defRPr sz="1048"/>
            </a:lvl7pPr>
            <a:lvl8pPr marL="3703089" indent="0">
              <a:buNone/>
              <a:defRPr sz="1048"/>
            </a:lvl8pPr>
            <a:lvl9pPr marL="4232102" indent="0">
              <a:buNone/>
              <a:defRPr sz="104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0" y="6472587"/>
            <a:ext cx="601134" cy="2555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529012">
              <a:defRPr/>
            </a:pPr>
            <a:fld id="{FFE1D917-DE6D-49F6-B292-DB25F515B8F5}" type="slidenum">
              <a:rPr lang="fr-FR" smtClean="0">
                <a:solidFill>
                  <a:srgbClr val="000000"/>
                </a:solidFill>
              </a:rPr>
              <a:pPr defTabSz="529012"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15566224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0" y="6472587"/>
            <a:ext cx="601134" cy="2555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529012">
              <a:defRPr/>
            </a:pPr>
            <a:fld id="{8107E26D-262F-4346-BC50-D83E2B58AA5A}" type="slidenum">
              <a:rPr lang="fr-FR" smtClean="0">
                <a:solidFill>
                  <a:srgbClr val="000000"/>
                </a:solidFill>
              </a:rPr>
              <a:pPr defTabSz="529012"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18879064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0" y="6472587"/>
            <a:ext cx="601134" cy="2555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529012">
              <a:defRPr/>
            </a:pPr>
            <a:fld id="{B3DFB66E-4747-465B-839F-4630B22A65F6}" type="slidenum">
              <a:rPr lang="fr-FR" smtClean="0">
                <a:solidFill>
                  <a:srgbClr val="000000"/>
                </a:solidFill>
              </a:rPr>
              <a:pPr defTabSz="529012"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97983903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54094" y="1285200"/>
            <a:ext cx="11232000" cy="514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096" y="350113"/>
            <a:ext cx="11230226" cy="6302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72587"/>
            <a:ext cx="601134" cy="255587"/>
          </a:xfrm>
          <a:prstGeom prst="rect">
            <a:avLst/>
          </a:prstGeom>
        </p:spPr>
        <p:txBody>
          <a:bodyPr/>
          <a:lstStyle/>
          <a:p>
            <a:pPr defTabSz="529012"/>
            <a:fld id="{ADBB5B7E-4A36-4DEA-8D3A-A9CBA73BAF4C}" type="slidenum">
              <a:rPr lang="fr-FR" smtClean="0">
                <a:solidFill>
                  <a:srgbClr val="000000"/>
                </a:solidFill>
              </a:rPr>
              <a:pPr defTabSz="529012"/>
              <a:t>‹#›</a:t>
            </a:fld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r>
              <a:rPr lang="en-US"/>
              <a:t>Technip IT service catalog assistance - Collaborative Services Service Cards Completion</a:t>
            </a:r>
          </a:p>
        </p:txBody>
      </p:sp>
    </p:spTree>
    <p:extLst>
      <p:ext uri="{BB962C8B-B14F-4D97-AF65-F5344CB8AC3E}">
        <p14:creationId xmlns:p14="http://schemas.microsoft.com/office/powerpoint/2010/main" val="185939878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5"/>
          </p:nvPr>
        </p:nvSpPr>
        <p:spPr>
          <a:xfrm>
            <a:off x="864990" y="1463041"/>
            <a:ext cx="10566400" cy="1384995"/>
          </a:xfrm>
        </p:spPr>
        <p:txBody>
          <a:bodyPr/>
          <a:lstStyle>
            <a:lvl1pPr marL="317407" indent="-317407">
              <a:buClr>
                <a:srgbClr val="5191CD"/>
              </a:buClr>
              <a:buFontTx/>
              <a:buBlip>
                <a:blip r:embed="rId2"/>
              </a:buBlip>
              <a:defRPr sz="1619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634816" indent="-317407">
              <a:buClr>
                <a:srgbClr val="5191CD"/>
              </a:buClr>
              <a:buSzPct val="75000"/>
              <a:buFontTx/>
              <a:buBlip>
                <a:blip r:embed="rId2"/>
              </a:buBlip>
              <a:defRPr sz="1619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52223" indent="-317407">
              <a:buClr>
                <a:srgbClr val="5191CD"/>
              </a:buClr>
              <a:buFont typeface="Segoe" charset="0"/>
              <a:buChar char="–"/>
              <a:defRPr sz="1619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69630" indent="-317407">
              <a:buClr>
                <a:srgbClr val="5191CD"/>
              </a:buClr>
              <a:buFont typeface="Segoe" charset="0"/>
              <a:buChar char="–"/>
              <a:defRPr sz="1619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87038" indent="-317407">
              <a:buClr>
                <a:srgbClr val="5191CD"/>
              </a:buClr>
              <a:buFont typeface="Segoe" charset="0"/>
              <a:buChar char="–"/>
              <a:defRPr sz="1619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13687"/>
            <a:ext cx="12192126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92" y="3390900"/>
            <a:ext cx="2225620" cy="7620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5787659" y="6518081"/>
            <a:ext cx="616812" cy="282706"/>
          </a:xfrm>
          <a:prstGeom prst="rect">
            <a:avLst/>
          </a:prstGeom>
          <a:noFill/>
        </p:spPr>
        <p:txBody>
          <a:bodyPr wrap="square" lIns="105800" tIns="52900" rIns="105800" bIns="52900" rtlCol="0">
            <a:spAutoFit/>
          </a:bodyPr>
          <a:lstStyle/>
          <a:p>
            <a:pPr algn="ctr" defTabSz="529012"/>
            <a:fld id="{0462CC3E-48DD-4274-8616-D549FD7B2C15}" type="slidenum">
              <a:rPr lang="en-US" sz="1143" smtClean="0">
                <a:solidFill>
                  <a:srgbClr val="000000"/>
                </a:solidFill>
                <a:latin typeface="Calibri" pitchFamily="34" charset="0"/>
                <a:ea typeface="Verdana" pitchFamily="34" charset="0"/>
                <a:cs typeface="Calibri" pitchFamily="34" charset="0"/>
              </a:rPr>
              <a:pPr algn="ctr" defTabSz="529012"/>
              <a:t>‹#›</a:t>
            </a:fld>
            <a:endParaRPr lang="en-US" sz="1143">
              <a:solidFill>
                <a:srgbClr val="000000"/>
              </a:solidFill>
              <a:latin typeface="Calibri" pitchFamily="34" charset="0"/>
              <a:ea typeface="Verdana" pitchFamily="34" charset="0"/>
              <a:cs typeface="Calibri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2" y="6582940"/>
            <a:ext cx="2901696" cy="758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44" y="6506789"/>
            <a:ext cx="1828796" cy="228133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360402"/>
            <a:ext cx="11151917" cy="509171"/>
          </a:xfrm>
        </p:spPr>
        <p:txBody>
          <a:bodyPr anchor="t"/>
          <a:lstStyle>
            <a:lvl1pPr>
              <a:defRPr sz="3714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fr-FR" noProof="0"/>
              <a:t>Click to edit Master title style 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6"/>
          </p:nvPr>
        </p:nvSpPr>
        <p:spPr>
          <a:xfrm>
            <a:off x="519568" y="869574"/>
            <a:ext cx="11132862" cy="276999"/>
          </a:xfrm>
        </p:spPr>
        <p:txBody>
          <a:bodyPr anchor="b"/>
          <a:lstStyle>
            <a:lvl1pPr marL="0" indent="0">
              <a:buNone/>
              <a:tabLst>
                <a:tab pos="727393" algn="l"/>
              </a:tabLst>
              <a:defRPr sz="2095" b="0">
                <a:solidFill>
                  <a:srgbClr val="949699"/>
                </a:solidFill>
                <a:latin typeface="Calibri" pitchFamily="34" charset="0"/>
                <a:ea typeface="Verdana" pitchFamily="34" charset="0"/>
                <a:cs typeface="Calibri" pitchFamily="34" charset="0"/>
              </a:defRPr>
            </a:lvl1pPr>
            <a:lvl2pPr marL="529012" indent="0">
              <a:buNone/>
              <a:defRPr sz="2286" b="1"/>
            </a:lvl2pPr>
            <a:lvl3pPr marL="1058026" indent="0">
              <a:buNone/>
              <a:defRPr sz="2095" b="1"/>
            </a:lvl3pPr>
            <a:lvl4pPr marL="1587038" indent="0">
              <a:buNone/>
              <a:defRPr sz="1810" b="1"/>
            </a:lvl4pPr>
            <a:lvl5pPr marL="2116051" indent="0">
              <a:buNone/>
              <a:defRPr sz="1810" b="1"/>
            </a:lvl5pPr>
            <a:lvl6pPr marL="2645063" indent="0">
              <a:buNone/>
              <a:defRPr sz="1810" b="1"/>
            </a:lvl6pPr>
            <a:lvl7pPr marL="3174077" indent="0">
              <a:buNone/>
              <a:defRPr sz="1810" b="1"/>
            </a:lvl7pPr>
            <a:lvl8pPr marL="3703089" indent="0">
              <a:buNone/>
              <a:defRPr sz="1810" b="1"/>
            </a:lvl8pPr>
            <a:lvl9pPr marL="4232102" indent="0">
              <a:buNone/>
              <a:defRPr sz="1810" b="1"/>
            </a:lvl9pPr>
          </a:lstStyle>
          <a:p>
            <a:pPr lvl="0"/>
            <a:r>
              <a:rPr lang="fr-F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28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ver Page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7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9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/>
          </a:p>
        </p:txBody>
      </p: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17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01431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ver Page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7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20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/>
          </a:p>
        </p:txBody>
      </p: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17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59827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Cover Page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rgbClr val="A59D9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7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6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/>
          </a:p>
        </p:txBody>
      </p: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A59D9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17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4442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Cover Page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>
              <a:solidFill>
                <a:schemeClr val="bg1"/>
              </a:solidFill>
            </a:endParaRPr>
          </a:p>
        </p:txBody>
      </p:sp>
      <p:grpSp>
        <p:nvGrpSpPr>
          <p:cNvPr id="9" name="Group 67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9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17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58078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Cover Page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>
              <a:solidFill>
                <a:schemeClr val="bg1"/>
              </a:solidFill>
            </a:endParaRPr>
          </a:p>
        </p:txBody>
      </p:sp>
      <p:grpSp>
        <p:nvGrpSpPr>
          <p:cNvPr id="9" name="Group 67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9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4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17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rgbClr val="00ADD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rgbClr val="00ADD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rgbClr val="00ADD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46405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>
              <a:solidFill>
                <a:schemeClr val="bg1"/>
              </a:solidFill>
            </a:endParaRPr>
          </a:p>
        </p:txBody>
      </p:sp>
      <p:grpSp>
        <p:nvGrpSpPr>
          <p:cNvPr id="9" name="Group 67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20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17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rgbClr val="E98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rgbClr val="E98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rgbClr val="E98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12322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>
              <a:solidFill>
                <a:schemeClr val="bg1"/>
              </a:solidFill>
            </a:endParaRPr>
          </a:p>
        </p:txBody>
      </p:sp>
      <p:grpSp>
        <p:nvGrpSpPr>
          <p:cNvPr id="9" name="Group 67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9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17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rgbClr val="7AB8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rgbClr val="7AB8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rgbClr val="7AB8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72230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0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fr-FR" sz="3200" b="1"/>
          </a:p>
        </p:txBody>
      </p:sp>
      <p:sp>
        <p:nvSpPr>
          <p:cNvPr id="38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A59D9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43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44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grpSp>
        <p:nvGrpSpPr>
          <p:cNvPr id="5" name="Group 70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6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9887" y="241310"/>
            <a:ext cx="3977326" cy="39303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211782" y="241310"/>
            <a:ext cx="4124181" cy="39303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237539" y="241310"/>
            <a:ext cx="3963458" cy="39303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65857959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>
              <a:solidFill>
                <a:schemeClr val="bg1"/>
              </a:solidFill>
            </a:endParaRPr>
          </a:p>
        </p:txBody>
      </p:sp>
      <p:grpSp>
        <p:nvGrpSpPr>
          <p:cNvPr id="9" name="Group 67"/>
          <p:cNvGrpSpPr>
            <a:grpSpLocks/>
          </p:cNvGrpSpPr>
          <p:nvPr userDrawn="1"/>
        </p:nvGrpSpPr>
        <p:grpSpPr bwMode="auto">
          <a:xfrm>
            <a:off x="-107949" y="3"/>
            <a:ext cx="12297834" cy="4416425"/>
            <a:chOff x="-51" y="0"/>
            <a:chExt cx="5810" cy="2782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gray">
            <a:xfrm>
              <a:off x="-51" y="0"/>
              <a:ext cx="171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17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rgbClr val="981E3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rgbClr val="981E3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rgbClr val="981E3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23984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gray">
          <a:xfrm>
            <a:off x="254003" y="161925"/>
            <a:ext cx="11938000" cy="4114800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rgbClr val="A59D95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3200" b="1">
              <a:solidFill>
                <a:schemeClr val="bg1"/>
              </a:solidFill>
            </a:endParaRPr>
          </a:p>
        </p:txBody>
      </p:sp>
      <p:grpSp>
        <p:nvGrpSpPr>
          <p:cNvPr id="9" name="Group 67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20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A59D9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17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rgbClr val="A59D9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rgbClr val="A59D9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rgbClr val="A59D9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40801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1" y="252001"/>
            <a:ext cx="10155935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600" b="1" kern="1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260003"/>
            <a:ext cx="10155936" cy="4103687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0"/>
            <a:r>
              <a:rPr lang="en-US"/>
              <a:t>Type here</a:t>
            </a:r>
          </a:p>
          <a:p>
            <a:pPr lvl="1"/>
            <a:r>
              <a:rPr lang="en-US"/>
              <a:t>Type here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710144" y="5743402"/>
            <a:ext cx="10107168" cy="39319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Conclusion of the slide</a:t>
            </a:r>
          </a:p>
        </p:txBody>
      </p:sp>
      <p:sp>
        <p:nvSpPr>
          <p:cNvPr id="7" name="AutoShape 5"/>
          <p:cNvSpPr>
            <a:spLocks/>
          </p:cNvSpPr>
          <p:nvPr userDrawn="1"/>
        </p:nvSpPr>
        <p:spPr bwMode="gray">
          <a:xfrm>
            <a:off x="1511302" y="5522913"/>
            <a:ext cx="167217" cy="828000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230621"/>
      </p:ext>
    </p:extLst>
  </p:cSld>
  <p:clrMapOvr>
    <a:masterClrMapping/>
  </p:clrMapOvr>
  <p:transition spd="med">
    <p:wipe dir="r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1" y="252001"/>
            <a:ext cx="1030531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837950"/>
            <a:ext cx="10305312" cy="3534150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/>
              <a:t>Type here</a:t>
            </a:r>
          </a:p>
          <a:p>
            <a:pPr lvl="2"/>
            <a:r>
              <a:rPr lang="en-US"/>
              <a:t>Type here</a:t>
            </a:r>
          </a:p>
          <a:p>
            <a:pPr lvl="0"/>
            <a:r>
              <a:rPr lang="en-US"/>
              <a:t>Click on “new slide” to get access to more lay out</a:t>
            </a:r>
          </a:p>
          <a:p>
            <a:pPr lvl="1"/>
            <a:r>
              <a:rPr lang="en-US"/>
              <a:t>Maps</a:t>
            </a:r>
          </a:p>
          <a:p>
            <a:pPr lvl="1"/>
            <a:r>
              <a:rPr lang="en-US"/>
              <a:t>Charts</a:t>
            </a:r>
          </a:p>
          <a:p>
            <a:pPr lvl="1"/>
            <a:r>
              <a:rPr lang="en-US"/>
              <a:t>Photos</a:t>
            </a:r>
          </a:p>
          <a:p>
            <a:pPr lvl="1"/>
            <a:r>
              <a:rPr lang="en-US"/>
              <a:t>…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3" y="1134000"/>
            <a:ext cx="10305309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710144" y="5743402"/>
            <a:ext cx="10107168" cy="39319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Conclusion of the slide</a:t>
            </a:r>
          </a:p>
        </p:txBody>
      </p:sp>
      <p:sp>
        <p:nvSpPr>
          <p:cNvPr id="9" name="AutoShape 5"/>
          <p:cNvSpPr>
            <a:spLocks/>
          </p:cNvSpPr>
          <p:nvPr userDrawn="1"/>
        </p:nvSpPr>
        <p:spPr bwMode="gray">
          <a:xfrm>
            <a:off x="1511302" y="5522913"/>
            <a:ext cx="167217" cy="828000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0046AD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82072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1" y="252001"/>
            <a:ext cx="1007040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1" y="1260003"/>
            <a:ext cx="4972049" cy="4103687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0"/>
            <a:r>
              <a:rPr lang="en-US"/>
              <a:t>Type here</a:t>
            </a:r>
          </a:p>
          <a:p>
            <a:pPr lvl="1"/>
            <a:r>
              <a:rPr lang="en-US"/>
              <a:t>Type here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710144" y="5743402"/>
            <a:ext cx="10107168" cy="39319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Conclusion of the slide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610353" y="1260000"/>
            <a:ext cx="4972049" cy="4103688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alt-tab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0"/>
            <a:r>
              <a:rPr lang="en-US"/>
              <a:t>Type here</a:t>
            </a:r>
          </a:p>
          <a:p>
            <a:pPr lvl="1"/>
            <a:r>
              <a:rPr lang="en-US"/>
              <a:t>Type here</a:t>
            </a:r>
          </a:p>
        </p:txBody>
      </p:sp>
      <p:sp>
        <p:nvSpPr>
          <p:cNvPr id="10" name="AutoShape 5"/>
          <p:cNvSpPr>
            <a:spLocks/>
          </p:cNvSpPr>
          <p:nvPr userDrawn="1"/>
        </p:nvSpPr>
        <p:spPr bwMode="gray">
          <a:xfrm>
            <a:off x="1511302" y="5522913"/>
            <a:ext cx="167217" cy="828000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lvl="0"/>
            <a:endParaRPr lang="en-US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70954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305308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30329" y="1837952"/>
            <a:ext cx="4745691" cy="3430277"/>
          </a:xfrm>
          <a:prstGeom prst="rect">
            <a:avLst/>
          </a:prstGeom>
        </p:spPr>
        <p:txBody>
          <a:bodyPr lIns="0" tIns="0" rIns="0" bIns="0" anchor="t" anchorCtr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3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7088468" y="1837015"/>
            <a:ext cx="4608576" cy="283464"/>
          </a:xfrm>
          <a:prstGeom prst="rect">
            <a:avLst/>
          </a:prstGeom>
          <a:solidFill>
            <a:srgbClr val="A59D95"/>
          </a:solidFill>
        </p:spPr>
        <p:txBody>
          <a:bodyPr/>
          <a:lstStyle>
            <a:lvl1pPr algn="l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>
                <a:solidFill>
                  <a:schemeClr val="bg1"/>
                </a:solidFill>
              </a:rPr>
              <a:t>Title of the graph here</a:t>
            </a:r>
            <a:endParaRPr lang="en-US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9" hasCustomPrompt="1"/>
          </p:nvPr>
        </p:nvSpPr>
        <p:spPr>
          <a:xfrm>
            <a:off x="7123207" y="2140978"/>
            <a:ext cx="4535424" cy="3127248"/>
          </a:xfrm>
          <a:prstGeom prst="rect">
            <a:avLst/>
          </a:prstGeom>
        </p:spPr>
        <p:txBody>
          <a:bodyPr/>
          <a:lstStyle>
            <a:lvl1pPr marL="0" indent="0" algn="l">
              <a:defRPr baseline="0"/>
            </a:lvl1pPr>
          </a:lstStyle>
          <a:p>
            <a:r>
              <a:rPr lang="en-US"/>
              <a:t>Please use the samples in the slide below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0" y="1138238"/>
            <a:ext cx="10305311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  <p:sp>
        <p:nvSpPr>
          <p:cNvPr id="10" name="Line 22"/>
          <p:cNvSpPr>
            <a:spLocks noChangeShapeType="1"/>
          </p:cNvSpPr>
          <p:nvPr userDrawn="1"/>
        </p:nvSpPr>
        <p:spPr bwMode="gray">
          <a:xfrm>
            <a:off x="7080254" y="5257800"/>
            <a:ext cx="4603749" cy="0"/>
          </a:xfrm>
          <a:prstGeom prst="line">
            <a:avLst/>
          </a:prstGeom>
          <a:noFill/>
          <a:ln w="19050">
            <a:solidFill>
              <a:srgbClr val="A59D95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710144" y="5743402"/>
            <a:ext cx="10107168" cy="39319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Conclusion of the slide</a:t>
            </a:r>
          </a:p>
          <a:p>
            <a:pPr lvl="0"/>
            <a:endParaRPr lang="en-US"/>
          </a:p>
        </p:txBody>
      </p:sp>
      <p:sp>
        <p:nvSpPr>
          <p:cNvPr id="15" name="AutoShape 5"/>
          <p:cNvSpPr>
            <a:spLocks/>
          </p:cNvSpPr>
          <p:nvPr userDrawn="1"/>
        </p:nvSpPr>
        <p:spPr bwMode="gray">
          <a:xfrm>
            <a:off x="1511302" y="5522916"/>
            <a:ext cx="167217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06055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BEBC2-5D29-44B5-99C9-0A11BF7646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710144" y="5743402"/>
            <a:ext cx="10107168" cy="39319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Conclusion of the slide</a:t>
            </a:r>
          </a:p>
        </p:txBody>
      </p:sp>
      <p:sp>
        <p:nvSpPr>
          <p:cNvPr id="6" name="AutoShape 5"/>
          <p:cNvSpPr>
            <a:spLocks/>
          </p:cNvSpPr>
          <p:nvPr userDrawn="1"/>
        </p:nvSpPr>
        <p:spPr bwMode="gray">
          <a:xfrm>
            <a:off x="1511302" y="5522913"/>
            <a:ext cx="167217" cy="828000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0046AD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 sz="2600" b="1" kern="120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16193" y="1268416"/>
            <a:ext cx="10640484" cy="405079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36777" y="1268413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-11113" algn="l"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41303"/>
            <a:ext cx="10305308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0" y="1138238"/>
            <a:ext cx="10305311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Title of the table</a:t>
            </a:r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8" hasCustomPrompt="1"/>
          </p:nvPr>
        </p:nvSpPr>
        <p:spPr>
          <a:xfrm>
            <a:off x="1502445" y="1828801"/>
            <a:ext cx="10314867" cy="3547388"/>
          </a:xfrm>
          <a:prstGeom prst="rect">
            <a:avLst/>
          </a:prstGeom>
        </p:spPr>
        <p:txBody>
          <a:bodyPr/>
          <a:lstStyle>
            <a:lvl1pPr marL="342883" marR="0" indent="-342883" algn="l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 baseline="0"/>
            </a:lvl1pPr>
          </a:lstStyle>
          <a:p>
            <a:r>
              <a:rPr lang="en-US"/>
              <a:t>Click table logo below to insert table or use the samples in the slide below</a:t>
            </a:r>
          </a:p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710144" y="5743402"/>
            <a:ext cx="10107168" cy="39319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Conclusion of the slide</a:t>
            </a:r>
          </a:p>
        </p:txBody>
      </p:sp>
      <p:sp>
        <p:nvSpPr>
          <p:cNvPr id="9" name="AutoShape 5"/>
          <p:cNvSpPr>
            <a:spLocks/>
          </p:cNvSpPr>
          <p:nvPr userDrawn="1"/>
        </p:nvSpPr>
        <p:spPr bwMode="gray">
          <a:xfrm>
            <a:off x="1511302" y="5522913"/>
            <a:ext cx="167217" cy="828000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0046AD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87830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1" y="252001"/>
            <a:ext cx="1030531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836000"/>
            <a:ext cx="5040000" cy="3534150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0"/>
            <a:r>
              <a:rPr lang="en-US"/>
              <a:t>Type here</a:t>
            </a:r>
          </a:p>
          <a:p>
            <a:pPr lvl="1"/>
            <a:r>
              <a:rPr lang="en-US"/>
              <a:t>Type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3" y="1138238"/>
            <a:ext cx="10305309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710144" y="5743402"/>
            <a:ext cx="10107168" cy="39319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Conclusion of the slide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771635" y="1836000"/>
            <a:ext cx="5040000" cy="3534150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0"/>
            <a:r>
              <a:rPr lang="en-US"/>
              <a:t>Type here</a:t>
            </a:r>
          </a:p>
          <a:p>
            <a:pPr lvl="1"/>
            <a:r>
              <a:rPr lang="en-US"/>
              <a:t>Type here</a:t>
            </a:r>
          </a:p>
        </p:txBody>
      </p:sp>
      <p:sp>
        <p:nvSpPr>
          <p:cNvPr id="12" name="AutoShape 5"/>
          <p:cNvSpPr>
            <a:spLocks/>
          </p:cNvSpPr>
          <p:nvPr userDrawn="1"/>
        </p:nvSpPr>
        <p:spPr bwMode="gray">
          <a:xfrm>
            <a:off x="1511302" y="5522913"/>
            <a:ext cx="167217" cy="828000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0046AD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6718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TextBox 6"/>
          <p:cNvSpPr txBox="1"/>
          <p:nvPr userDrawn="1"/>
        </p:nvSpPr>
        <p:spPr>
          <a:xfrm>
            <a:off x="1512002" y="252001"/>
            <a:ext cx="10155934" cy="6567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600" b="1" kern="120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Table of contents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20700" y="5476878"/>
            <a:ext cx="1219200" cy="981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260002"/>
            <a:ext cx="10155936" cy="4555013"/>
          </a:xfrm>
          <a:prstGeom prst="rect">
            <a:avLst/>
          </a:prstGeom>
        </p:spPr>
        <p:txBody>
          <a:bodyPr lIns="0" tIns="0" rIns="0" bIns="0"/>
          <a:lstStyle>
            <a:lvl1pPr marL="342883" indent="-342883" eaLnBrk="0" hangingPunct="0">
              <a:spcBef>
                <a:spcPct val="50000"/>
              </a:spcBef>
              <a:buClr>
                <a:srgbClr val="0046AD"/>
              </a:buClr>
              <a:buFont typeface="+mj-lt"/>
              <a:buAutoNum type="arabicPeriod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  <a:lvl4pPr>
              <a:buNone/>
              <a:defRPr/>
            </a:lvl4pPr>
          </a:lstStyle>
          <a:p>
            <a:pPr lvl="0"/>
            <a:r>
              <a:rPr lang="en-US"/>
              <a:t>Chapter 1</a:t>
            </a:r>
          </a:p>
          <a:p>
            <a:pPr lvl="1"/>
            <a:r>
              <a:rPr lang="en-US"/>
              <a:t>Sub-chapter</a:t>
            </a:r>
          </a:p>
          <a:p>
            <a:pPr lvl="2"/>
            <a:r>
              <a:rPr lang="en-US"/>
              <a:t>Subdivision</a:t>
            </a:r>
          </a:p>
          <a:p>
            <a:pPr lvl="0"/>
            <a:r>
              <a:rPr lang="en-US"/>
              <a:t>Chapter 2</a:t>
            </a:r>
          </a:p>
          <a:p>
            <a:pPr lvl="1"/>
            <a:r>
              <a:rPr lang="en-US"/>
              <a:t>Sub-chapter</a:t>
            </a:r>
          </a:p>
          <a:p>
            <a:pPr lvl="2"/>
            <a:r>
              <a:rPr lang="en-US"/>
              <a:t>subdivision</a:t>
            </a:r>
          </a:p>
          <a:p>
            <a:pPr lvl="0"/>
            <a:r>
              <a:rPr lang="en-US"/>
              <a:t>Chapter 3</a:t>
            </a:r>
          </a:p>
          <a:p>
            <a:pPr lvl="0"/>
            <a:r>
              <a:rPr lang="en-US"/>
              <a:t>Chapter 4</a:t>
            </a:r>
          </a:p>
          <a:p>
            <a:pPr lvl="0"/>
            <a:r>
              <a:rPr lang="en-US"/>
              <a:t>Chapter 5</a:t>
            </a:r>
          </a:p>
          <a:p>
            <a:pPr lvl="0"/>
            <a:r>
              <a:rPr lang="en-US" err="1"/>
              <a:t>Ect</a:t>
            </a:r>
            <a:r>
              <a:rPr lang="en-US"/>
              <a:t>. </a:t>
            </a:r>
            <a:r>
              <a:rPr lang="en-US" err="1"/>
              <a:t>ect</a:t>
            </a:r>
            <a:r>
              <a:rPr lang="en-US"/>
              <a:t>. </a:t>
            </a:r>
            <a:r>
              <a:rPr lang="en-US" err="1"/>
              <a:t>ect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2325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6063" y="233363"/>
            <a:ext cx="11971337" cy="3930650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0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fr-FR" sz="3200" b="1"/>
          </a:p>
        </p:txBody>
      </p:sp>
      <p:sp>
        <p:nvSpPr>
          <p:cNvPr id="38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A59D9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44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grpSp>
        <p:nvGrpSpPr>
          <p:cNvPr id="5" name="Group 70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59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736898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1" y="252001"/>
            <a:ext cx="10155935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600" b="1" kern="1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260003"/>
            <a:ext cx="10155936" cy="4555013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/>
              <a:t>Type here</a:t>
            </a:r>
          </a:p>
          <a:p>
            <a:pPr lvl="2"/>
            <a:r>
              <a:rPr lang="en-US"/>
              <a:t>Type here</a:t>
            </a:r>
          </a:p>
          <a:p>
            <a:pPr lvl="0"/>
            <a:r>
              <a:rPr lang="en-US"/>
              <a:t>Click on “new slide” to get access to more lay out</a:t>
            </a:r>
          </a:p>
          <a:p>
            <a:pPr lvl="1"/>
            <a:r>
              <a:rPr lang="en-US"/>
              <a:t>Maps</a:t>
            </a:r>
          </a:p>
          <a:p>
            <a:pPr lvl="1"/>
            <a:r>
              <a:rPr lang="en-US"/>
              <a:t>Charts</a:t>
            </a:r>
          </a:p>
          <a:p>
            <a:pPr lvl="1"/>
            <a:r>
              <a:rPr lang="en-US"/>
              <a:t>Photos</a:t>
            </a:r>
          </a:p>
          <a:p>
            <a:pPr lvl="1"/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04163994"/>
      </p:ext>
    </p:extLst>
  </p:cSld>
  <p:clrMapOvr>
    <a:masterClrMapping/>
  </p:clrMapOvr>
  <p:transition spd="med">
    <p:wipe dir="r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1" y="252001"/>
            <a:ext cx="10155935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837952"/>
            <a:ext cx="10155936" cy="3977063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0"/>
            <a:r>
              <a:rPr lang="en-US"/>
              <a:t>Type here</a:t>
            </a:r>
          </a:p>
          <a:p>
            <a:pPr lvl="1"/>
            <a:r>
              <a:rPr lang="en-US"/>
              <a:t>Type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3" y="1134000"/>
            <a:ext cx="10155933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</p:spTree>
    <p:extLst>
      <p:ext uri="{BB962C8B-B14F-4D97-AF65-F5344CB8AC3E}">
        <p14:creationId xmlns:p14="http://schemas.microsoft.com/office/powerpoint/2010/main" val="3653571389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0" y="252001"/>
            <a:ext cx="10434649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260003"/>
            <a:ext cx="5040000" cy="4555013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0"/>
            <a:r>
              <a:rPr lang="en-US"/>
              <a:t>Type here</a:t>
            </a:r>
          </a:p>
          <a:p>
            <a:pPr lvl="1"/>
            <a:r>
              <a:rPr lang="en-US"/>
              <a:t>Type here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974600" y="1260002"/>
            <a:ext cx="5040000" cy="4555013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alt-tab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0"/>
            <a:r>
              <a:rPr lang="en-US"/>
              <a:t>Type here</a:t>
            </a:r>
          </a:p>
          <a:p>
            <a:pPr lvl="1"/>
            <a:r>
              <a:rPr lang="en-US"/>
              <a:t>Type here</a:t>
            </a:r>
          </a:p>
        </p:txBody>
      </p:sp>
    </p:spTree>
    <p:extLst>
      <p:ext uri="{BB962C8B-B14F-4D97-AF65-F5344CB8AC3E}">
        <p14:creationId xmlns:p14="http://schemas.microsoft.com/office/powerpoint/2010/main" val="2452286849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252003"/>
            <a:ext cx="10525358" cy="6969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FE1AC2-742D-4027-9B75-1DBD96890C9C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16193" y="1268414"/>
            <a:ext cx="10640484" cy="4546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36777" y="122860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-11113" algn="l"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55347"/>
      </p:ext>
    </p:extLst>
  </p:cSld>
  <p:clrMapOvr>
    <a:masterClrMapping/>
  </p:clrMapOvr>
  <p:transition spd="med">
    <p:wipe dir="r"/>
  </p:transition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1" y="252003"/>
            <a:ext cx="10480353" cy="6969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FE1AC2-742D-4027-9B75-1DBD96890C9C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2" hasCustomPrompt="1"/>
          </p:nvPr>
        </p:nvSpPr>
        <p:spPr>
          <a:xfrm>
            <a:off x="1509184" y="1133475"/>
            <a:ext cx="10682816" cy="46815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57373262"/>
      </p:ext>
    </p:extLst>
  </p:cSld>
  <p:clrMapOvr>
    <a:masterClrMapping/>
  </p:clrMapOvr>
  <p:transition spd="med">
    <p:wipe dir="r"/>
  </p:transition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146627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30329" y="1837950"/>
            <a:ext cx="4745691" cy="3977064"/>
          </a:xfrm>
          <a:prstGeom prst="rect">
            <a:avLst/>
          </a:prstGeom>
        </p:spPr>
        <p:txBody>
          <a:bodyPr lIns="0" tIns="0" rIns="0" bIns="0" anchor="t" anchorCtr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3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7088468" y="1837015"/>
            <a:ext cx="4608576" cy="283464"/>
          </a:xfrm>
          <a:prstGeom prst="rect">
            <a:avLst/>
          </a:prstGeom>
          <a:solidFill>
            <a:srgbClr val="A59D95"/>
          </a:solidFill>
        </p:spPr>
        <p:txBody>
          <a:bodyPr/>
          <a:lstStyle>
            <a:lvl1pPr algn="l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>
                <a:solidFill>
                  <a:schemeClr val="bg1"/>
                </a:solidFill>
              </a:rPr>
              <a:t>Title of the graph here</a:t>
            </a:r>
            <a:endParaRPr lang="en-US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9"/>
          </p:nvPr>
        </p:nvSpPr>
        <p:spPr>
          <a:xfrm>
            <a:off x="7123207" y="2140980"/>
            <a:ext cx="4535424" cy="36740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1" y="1138238"/>
            <a:ext cx="10146630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  <p:sp>
        <p:nvSpPr>
          <p:cNvPr id="10" name="Line 22"/>
          <p:cNvSpPr>
            <a:spLocks noChangeShapeType="1"/>
          </p:cNvSpPr>
          <p:nvPr userDrawn="1"/>
        </p:nvSpPr>
        <p:spPr bwMode="gray">
          <a:xfrm>
            <a:off x="7080254" y="5814265"/>
            <a:ext cx="4603749" cy="0"/>
          </a:xfrm>
          <a:prstGeom prst="line">
            <a:avLst/>
          </a:prstGeom>
          <a:noFill/>
          <a:ln w="19050">
            <a:solidFill>
              <a:srgbClr val="A59D95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72033"/>
      </p:ext>
    </p:extLst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41303"/>
            <a:ext cx="1034463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0" y="1138238"/>
            <a:ext cx="10344639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Title of the table</a:t>
            </a:r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8" hasCustomPrompt="1"/>
          </p:nvPr>
        </p:nvSpPr>
        <p:spPr>
          <a:xfrm>
            <a:off x="1502445" y="1828803"/>
            <a:ext cx="10354194" cy="3996585"/>
          </a:xfrm>
          <a:prstGeom prst="rect">
            <a:avLst/>
          </a:prstGeom>
        </p:spPr>
        <p:txBody>
          <a:bodyPr/>
          <a:lstStyle>
            <a:lvl1pPr>
              <a:buNone/>
              <a:defRPr baseline="0"/>
            </a:lvl1pPr>
          </a:lstStyle>
          <a:p>
            <a:r>
              <a:rPr lang="en-US"/>
              <a:t>Click table logo below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820443438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38964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828799"/>
            <a:ext cx="5427008" cy="4290399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/>
              <a:t>Type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626170" y="1839807"/>
            <a:ext cx="4565830" cy="42793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90912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-11113"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05573" y="1138238"/>
            <a:ext cx="10396071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</p:spTree>
    <p:extLst>
      <p:ext uri="{BB962C8B-B14F-4D97-AF65-F5344CB8AC3E}">
        <p14:creationId xmlns:p14="http://schemas.microsoft.com/office/powerpoint/2010/main" val="3581477006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828800"/>
            <a:ext cx="5427008" cy="4359936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536160" y="1834757"/>
            <a:ext cx="4655840" cy="21396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536160" y="4049040"/>
            <a:ext cx="4655840" cy="21396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9912096" y="3744928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80965" indent="-11113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977121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80965" indent="-11113"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3" y="1138238"/>
            <a:ext cx="10434647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</p:spTree>
    <p:extLst>
      <p:ext uri="{BB962C8B-B14F-4D97-AF65-F5344CB8AC3E}">
        <p14:creationId xmlns:p14="http://schemas.microsoft.com/office/powerpoint/2010/main" val="1013055356"/>
      </p:ext>
    </p:extLst>
  </p:cSld>
  <p:clrMapOvr>
    <a:masterClrMapping/>
  </p:clrMapOvr>
  <p:transition spd="med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828802"/>
            <a:ext cx="5427008" cy="4451597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401145" y="1837004"/>
            <a:ext cx="479085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401145" y="3334109"/>
            <a:ext cx="479085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401145" y="4822250"/>
            <a:ext cx="479085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9912096" y="3029975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9912096" y="4518117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6015221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3" y="1138238"/>
            <a:ext cx="10434647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</p:spTree>
    <p:extLst>
      <p:ext uri="{BB962C8B-B14F-4D97-AF65-F5344CB8AC3E}">
        <p14:creationId xmlns:p14="http://schemas.microsoft.com/office/powerpoint/2010/main" val="1575454771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800" y="233646"/>
            <a:ext cx="3960440" cy="391543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1801" y="238922"/>
            <a:ext cx="3942977" cy="391159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8"/>
          <a:stretch/>
        </p:blipFill>
        <p:spPr>
          <a:xfrm>
            <a:off x="245350" y="238922"/>
            <a:ext cx="4050450" cy="3913187"/>
          </a:xfrm>
          <a:prstGeom prst="rect">
            <a:avLst/>
          </a:prstGeom>
        </p:spPr>
      </p:pic>
      <p:grpSp>
        <p:nvGrpSpPr>
          <p:cNvPr id="5" name="Group 70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6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0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fr-FR" sz="3200" b="1"/>
          </a:p>
        </p:txBody>
      </p:sp>
      <p:sp>
        <p:nvSpPr>
          <p:cNvPr id="38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A59D9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43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44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47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98990"/>
      </p:ext>
    </p:extLst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47965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138238"/>
            <a:ext cx="5427008" cy="5050498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401145" y="1148302"/>
            <a:ext cx="4790855" cy="234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401145" y="3849758"/>
            <a:ext cx="4790855" cy="234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9912096" y="329883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80965" indent="-11113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977121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80965" indent="-11113"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51856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138239"/>
            <a:ext cx="5427008" cy="4856046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401145" y="1138238"/>
            <a:ext cx="4773254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401145" y="2843935"/>
            <a:ext cx="479085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401145" y="4536138"/>
            <a:ext cx="479085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9894495" y="233120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9912096" y="402664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72910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63800"/>
      </p:ext>
    </p:extLst>
  </p:cSld>
  <p:clrMapOvr>
    <a:masterClrMapping/>
  </p:clrMapOvr>
  <p:transition spd="med"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gray">
          <a:xfrm>
            <a:off x="1509184" y="1268413"/>
            <a:ext cx="10682816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313768"/>
            <a:ext cx="5427008" cy="4451597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581165" y="1321970"/>
            <a:ext cx="461083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581165" y="2819075"/>
            <a:ext cx="461083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581165" y="4307216"/>
            <a:ext cx="4610835" cy="142646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9912096" y="2514941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9912096" y="4003083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495332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08540"/>
      </p:ext>
    </p:extLst>
  </p:cSld>
  <p:clrMapOvr>
    <a:masterClrMapping/>
  </p:clrMapOvr>
  <p:transition spd="med"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gray">
          <a:xfrm>
            <a:off x="1509184" y="1088741"/>
            <a:ext cx="10682816" cy="4750085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38964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178751"/>
            <a:ext cx="5427008" cy="4586614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095488" y="1178750"/>
            <a:ext cx="4096512" cy="216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8095488" y="3572767"/>
            <a:ext cx="4096512" cy="2160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9912096" y="3113965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12096" y="554908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69854" indent="0">
              <a:buNone/>
              <a:defRPr lang="en-US" sz="1000" b="1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180965" lvl="0" indent="-11113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z="1000"/>
              <a:t>Caption of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3933"/>
      </p:ext>
    </p:extLst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gray">
          <a:xfrm>
            <a:off x="1509184" y="1268413"/>
            <a:ext cx="10682816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41303"/>
            <a:ext cx="1038964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839464446"/>
      </p:ext>
    </p:extLst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335360" y="1037208"/>
            <a:ext cx="11856640" cy="509209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Map Here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1327151" y="2492843"/>
            <a:ext cx="2889504" cy="80467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tIns="252000"/>
          <a:lstStyle>
            <a:lvl1pPr>
              <a:buClr>
                <a:schemeClr val="accent1"/>
              </a:buClr>
              <a:defRPr sz="1200" baseline="0"/>
            </a:lvl1pPr>
          </a:lstStyle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1"/>
          </p:nvPr>
        </p:nvSpPr>
        <p:spPr>
          <a:xfrm>
            <a:off x="4870959" y="2901275"/>
            <a:ext cx="2889504" cy="804672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tIns="252000"/>
          <a:lstStyle>
            <a:lvl1pPr>
              <a:buClr>
                <a:schemeClr val="accent5"/>
              </a:buClr>
              <a:defRPr sz="1200" baseline="0"/>
            </a:lvl1pPr>
          </a:lstStyle>
          <a:p>
            <a:pPr lvl="0"/>
            <a:endParaRPr lang="en-US"/>
          </a:p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648463" y="4608155"/>
            <a:ext cx="2889504" cy="804672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tIns="252000"/>
          <a:lstStyle>
            <a:lvl1pPr>
              <a:buClr>
                <a:schemeClr val="accent3"/>
              </a:buClr>
              <a:defRPr sz="1200" baseline="0"/>
            </a:lvl1pPr>
          </a:lstStyle>
          <a:p>
            <a:pPr lvl="0"/>
            <a:endParaRPr lang="en-US"/>
          </a:p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7837679" y="1340699"/>
            <a:ext cx="2889504" cy="80467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tIns="252000"/>
          <a:lstStyle>
            <a:lvl1pPr>
              <a:buClr>
                <a:schemeClr val="accent2"/>
              </a:buClr>
              <a:defRPr sz="1200" baseline="0"/>
            </a:lvl1pPr>
          </a:lstStyle>
          <a:p>
            <a:pPr lvl="0"/>
            <a:endParaRPr lang="en-US"/>
          </a:p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6638799" y="4976963"/>
            <a:ext cx="2889504" cy="804672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tIns="252000"/>
          <a:lstStyle>
            <a:lvl1pPr>
              <a:buClr>
                <a:schemeClr val="accent4"/>
              </a:buClr>
              <a:defRPr sz="1200" baseline="0"/>
            </a:lvl1pPr>
          </a:lstStyle>
          <a:p>
            <a:pPr lvl="0"/>
            <a:endParaRPr lang="en-US"/>
          </a:p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25"/>
          </p:nvPr>
        </p:nvSpPr>
        <p:spPr>
          <a:xfrm>
            <a:off x="8917269" y="3721007"/>
            <a:ext cx="2889504" cy="804672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tIns="252000"/>
          <a:lstStyle>
            <a:lvl1pPr>
              <a:buClr>
                <a:schemeClr val="accent6"/>
              </a:buClr>
              <a:defRPr sz="1200" baseline="0"/>
            </a:lvl1pPr>
          </a:lstStyle>
          <a:p>
            <a:pPr lvl="0"/>
            <a:endParaRPr lang="en-US"/>
          </a:p>
          <a:p>
            <a:pPr lvl="0"/>
            <a:r>
              <a:rPr lang="en-US"/>
              <a:t>Type here</a:t>
            </a:r>
          </a:p>
          <a:p>
            <a:pPr lvl="0"/>
            <a:r>
              <a:rPr lang="en-US"/>
              <a:t>Type here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6028" y="2321766"/>
            <a:ext cx="792480" cy="30175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50380" y="1210143"/>
            <a:ext cx="792480" cy="301752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8615" y="4473297"/>
            <a:ext cx="792480" cy="30175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23605" y="4840850"/>
            <a:ext cx="792480" cy="301752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4482854" y="2761037"/>
            <a:ext cx="1625103" cy="301752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Longer Title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8391463" y="3585789"/>
            <a:ext cx="1625103" cy="301752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Longer Title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41303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197089619"/>
      </p:ext>
    </p:extLst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heet OFFS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gray">
          <a:xfrm>
            <a:off x="1270003" y="1268413"/>
            <a:ext cx="10922000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BEBC2-5D29-44B5-99C9-0A11BF7646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505145" y="3267139"/>
            <a:ext cx="3291840" cy="2249424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r>
              <a:rPr lang="en-US"/>
              <a:t>Map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880847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29344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3" name="AutoShape 11"/>
          <p:cNvSpPr>
            <a:spLocks/>
          </p:cNvSpPr>
          <p:nvPr userDrawn="1"/>
        </p:nvSpPr>
        <p:spPr bwMode="gray">
          <a:xfrm>
            <a:off x="5892801" y="3625853"/>
            <a:ext cx="167217" cy="189071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4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12148" y="3674763"/>
            <a:ext cx="5634501" cy="1793709"/>
          </a:xfrm>
          <a:prstGeom prst="rect">
            <a:avLst/>
          </a:prstGeom>
        </p:spPr>
        <p:txBody>
          <a:bodyPr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text here about the pictures above and to the left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12004" y="241303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12000" y="1506541"/>
            <a:ext cx="3925824" cy="1622425"/>
          </a:xfrm>
          <a:prstGeom prst="rect">
            <a:avLst/>
          </a:prstGeom>
        </p:spPr>
        <p:txBody>
          <a:bodyPr lIns="0" tIns="0" rIns="0" bIns="0"/>
          <a:lstStyle>
            <a:lvl1pPr marL="180965" marR="0" indent="-180965" algn="l" defTabSz="457178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00ADD0"/>
              </a:buClr>
              <a:buSzTx/>
              <a:buFont typeface="Wingdings" pitchFamily="2" charset="2"/>
              <a:buChar char="§"/>
              <a:tabLst/>
              <a:defRPr sz="1200" baseline="0">
                <a:solidFill>
                  <a:schemeClr val="tx1"/>
                </a:solidFill>
              </a:defRPr>
            </a:lvl1pPr>
            <a:lvl2pPr marL="266687" indent="-85721">
              <a:buNone/>
              <a:defRPr sz="1800" baseline="0"/>
            </a:lvl2pPr>
            <a:lvl3pPr marL="266687" indent="-85721">
              <a:buNone/>
              <a:defRPr sz="1200"/>
            </a:lvl3pPr>
            <a:lvl4pPr>
              <a:defRPr sz="1400"/>
            </a:lvl4pPr>
            <a:lvl5pPr>
              <a:buFont typeface="Wingdings" pitchFamily="2" charset="2"/>
              <a:buChar char="§"/>
              <a:defRPr sz="600"/>
            </a:lvl5pPr>
            <a:lvl6pPr>
              <a:defRPr sz="1600"/>
            </a:lvl6pPr>
          </a:lstStyle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87133458"/>
      </p:ext>
    </p:extLst>
  </p:cSld>
  <p:clrMapOvr>
    <a:masterClrMapping/>
  </p:clrMapOvr>
  <p:transition spd="med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sheet OFFS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gray">
          <a:xfrm>
            <a:off x="1270003" y="1268413"/>
            <a:ext cx="10922000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BEBC2-5D29-44B5-99C9-0A11BF7646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505145" y="3267139"/>
            <a:ext cx="3291840" cy="2249424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r>
              <a:rPr lang="en-US"/>
              <a:t>Map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880847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29344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3" name="AutoShape 11"/>
          <p:cNvSpPr>
            <a:spLocks/>
          </p:cNvSpPr>
          <p:nvPr userDrawn="1"/>
        </p:nvSpPr>
        <p:spPr bwMode="gray">
          <a:xfrm>
            <a:off x="5892801" y="3625853"/>
            <a:ext cx="167217" cy="189071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12148" y="3674763"/>
            <a:ext cx="5634501" cy="1793709"/>
          </a:xfrm>
          <a:prstGeom prst="rect">
            <a:avLst/>
          </a:prstGeom>
        </p:spPr>
        <p:txBody>
          <a:bodyPr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text here about the pictures above and to the left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12004" y="241303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12000" y="1506541"/>
            <a:ext cx="3925824" cy="1622425"/>
          </a:xfrm>
          <a:prstGeom prst="rect">
            <a:avLst/>
          </a:prstGeom>
        </p:spPr>
        <p:txBody>
          <a:bodyPr lIns="0" tIns="0" rIns="0" bIns="0"/>
          <a:lstStyle>
            <a:lvl1pPr marL="180965" marR="0" indent="-180965" algn="l" defTabSz="457178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 sz="1200" baseline="0">
                <a:solidFill>
                  <a:schemeClr val="tx1"/>
                </a:solidFill>
              </a:defRPr>
            </a:lvl1pPr>
            <a:lvl2pPr marL="266687" indent="-85721">
              <a:buNone/>
              <a:defRPr sz="1800" baseline="0"/>
            </a:lvl2pPr>
            <a:lvl3pPr marL="266687" indent="-85721">
              <a:buNone/>
              <a:defRPr sz="1200"/>
            </a:lvl3pPr>
            <a:lvl4pPr>
              <a:defRPr sz="1400"/>
            </a:lvl4pPr>
            <a:lvl5pPr>
              <a:buFont typeface="Wingdings" pitchFamily="2" charset="2"/>
              <a:buChar char="§"/>
              <a:defRPr sz="600"/>
            </a:lvl5pPr>
            <a:lvl6pPr>
              <a:defRPr sz="1600"/>
            </a:lvl6pPr>
          </a:lstStyle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57561722"/>
      </p:ext>
    </p:extLst>
  </p:cSld>
  <p:clrMapOvr>
    <a:masterClrMapping/>
  </p:clrMapOvr>
  <p:transition spd="med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sheet OFFS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gray">
          <a:xfrm>
            <a:off x="1270003" y="1268413"/>
            <a:ext cx="10922000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BEBC2-5D29-44B5-99C9-0A11BF7646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505145" y="3267139"/>
            <a:ext cx="3291840" cy="2249424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r>
              <a:rPr lang="en-US"/>
              <a:t>Map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880847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29344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3" name="AutoShape 11"/>
          <p:cNvSpPr>
            <a:spLocks/>
          </p:cNvSpPr>
          <p:nvPr userDrawn="1"/>
        </p:nvSpPr>
        <p:spPr bwMode="gray">
          <a:xfrm>
            <a:off x="5892801" y="3625853"/>
            <a:ext cx="167217" cy="189071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12148" y="3674763"/>
            <a:ext cx="5634501" cy="1793709"/>
          </a:xfrm>
          <a:prstGeom prst="rect">
            <a:avLst/>
          </a:prstGeom>
        </p:spPr>
        <p:txBody>
          <a:bodyPr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text here about the pictures above and to the left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12004" y="241303"/>
            <a:ext cx="10434646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12000" y="1506541"/>
            <a:ext cx="3925824" cy="1622425"/>
          </a:xfrm>
          <a:prstGeom prst="rect">
            <a:avLst/>
          </a:prstGeom>
        </p:spPr>
        <p:txBody>
          <a:bodyPr lIns="0" tIns="0" rIns="0" bIns="0"/>
          <a:lstStyle>
            <a:lvl1pPr marL="180965" marR="0" indent="-180965" algn="l" defTabSz="457178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200" baseline="0">
                <a:solidFill>
                  <a:schemeClr val="tx1"/>
                </a:solidFill>
              </a:defRPr>
            </a:lvl1pPr>
            <a:lvl2pPr marL="266687" indent="-85721">
              <a:buNone/>
              <a:defRPr sz="1800" baseline="0"/>
            </a:lvl2pPr>
            <a:lvl3pPr marL="266687" indent="-85721">
              <a:buNone/>
              <a:defRPr sz="1200"/>
            </a:lvl3pPr>
            <a:lvl4pPr>
              <a:defRPr sz="1400"/>
            </a:lvl4pPr>
            <a:lvl5pPr>
              <a:buFont typeface="Wingdings" pitchFamily="2" charset="2"/>
              <a:buChar char="§"/>
              <a:defRPr sz="600"/>
            </a:lvl5pPr>
            <a:lvl6pPr>
              <a:defRPr sz="1600"/>
            </a:lvl6pPr>
          </a:lstStyle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9528948"/>
      </p:ext>
    </p:extLst>
  </p:cSld>
  <p:clrMapOvr>
    <a:masterClrMapping/>
  </p:clrMapOvr>
  <p:transition spd="med"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ject sheet OFFS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gray">
          <a:xfrm>
            <a:off x="1270003" y="1268413"/>
            <a:ext cx="10922000" cy="4570412"/>
          </a:xfrm>
          <a:prstGeom prst="rect">
            <a:avLst/>
          </a:prstGeom>
          <a:solidFill>
            <a:srgbClr val="E0DED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BEBC2-5D29-44B5-99C9-0A11BF7646C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505145" y="3267139"/>
            <a:ext cx="3291840" cy="2249424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r>
              <a:rPr lang="en-US"/>
              <a:t>Map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880847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9229344" y="1506538"/>
            <a:ext cx="2962656" cy="161467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defRPr/>
            </a:lvl1pPr>
          </a:lstStyle>
          <a:p>
            <a:endParaRPr lang="en-US"/>
          </a:p>
        </p:txBody>
      </p:sp>
      <p:sp>
        <p:nvSpPr>
          <p:cNvPr id="13" name="AutoShape 11"/>
          <p:cNvSpPr>
            <a:spLocks/>
          </p:cNvSpPr>
          <p:nvPr userDrawn="1"/>
        </p:nvSpPr>
        <p:spPr bwMode="gray">
          <a:xfrm>
            <a:off x="5892801" y="3625853"/>
            <a:ext cx="167217" cy="1890713"/>
          </a:xfrm>
          <a:prstGeom prst="leftBracket">
            <a:avLst>
              <a:gd name="adj" fmla="val 0"/>
            </a:avLst>
          </a:prstGeom>
          <a:noFill/>
          <a:ln w="38100">
            <a:solidFill>
              <a:schemeClr val="accent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1E1E1E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12149" y="3674763"/>
            <a:ext cx="5401056" cy="1793709"/>
          </a:xfrm>
          <a:prstGeom prst="rect">
            <a:avLst/>
          </a:prstGeom>
        </p:spPr>
        <p:txBody>
          <a:bodyPr/>
          <a:lstStyle>
            <a:lvl1pPr marL="0" marR="0" indent="0" algn="l" defTabSz="4571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text here about the pictures above and to the left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12004" y="241303"/>
            <a:ext cx="10479651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12000" y="1506541"/>
            <a:ext cx="3925824" cy="1622425"/>
          </a:xfrm>
          <a:prstGeom prst="rect">
            <a:avLst/>
          </a:prstGeom>
        </p:spPr>
        <p:txBody>
          <a:bodyPr lIns="0" tIns="0" rIns="0" bIns="0"/>
          <a:lstStyle>
            <a:lvl1pPr marL="180965" marR="0" indent="-180965" algn="l" defTabSz="457178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  <a:defRPr sz="1200" baseline="0">
                <a:solidFill>
                  <a:schemeClr val="tx1"/>
                </a:solidFill>
              </a:defRPr>
            </a:lvl1pPr>
            <a:lvl2pPr marL="266687" indent="-85721">
              <a:buNone/>
              <a:defRPr sz="1800" baseline="0"/>
            </a:lvl2pPr>
            <a:lvl3pPr marL="266687" indent="-85721">
              <a:buNone/>
              <a:defRPr sz="1200"/>
            </a:lvl3pPr>
            <a:lvl4pPr>
              <a:defRPr sz="1400"/>
            </a:lvl4pPr>
            <a:lvl5pPr>
              <a:buFont typeface="Wingdings" pitchFamily="2" charset="2"/>
              <a:buChar char="§"/>
              <a:defRPr sz="600"/>
            </a:lvl5pPr>
            <a:lvl6pPr>
              <a:defRPr sz="1600"/>
            </a:lvl6pPr>
          </a:lstStyle>
          <a:p>
            <a:pPr lvl="0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54548160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79" y="98630"/>
            <a:ext cx="12064472" cy="4140460"/>
          </a:xfrm>
          <a:prstGeom prst="rect">
            <a:avLst/>
          </a:prstGeom>
        </p:spPr>
      </p:pic>
      <p:grpSp>
        <p:nvGrpSpPr>
          <p:cNvPr id="5" name="Group 70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6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0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fr-FR" sz="3200" b="1"/>
          </a:p>
        </p:txBody>
      </p:sp>
      <p:sp>
        <p:nvSpPr>
          <p:cNvPr id="38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A59D9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44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45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41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69138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" y="790575"/>
            <a:ext cx="10149417" cy="1150938"/>
            <a:chOff x="0" y="498"/>
            <a:chExt cx="4795" cy="725"/>
          </a:xfrm>
        </p:grpSpPr>
        <p:sp>
          <p:nvSpPr>
            <p:cNvPr id="9" name="Rectangle 10"/>
            <p:cNvSpPr>
              <a:spLocks noChangeArrowheads="1"/>
            </p:cNvSpPr>
            <p:nvPr userDrawn="1"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en-US" sz="2600" b="1"/>
            </a:p>
          </p:txBody>
        </p:sp>
        <p:sp>
          <p:nvSpPr>
            <p:cNvPr id="10" name="Rectangle 11"/>
            <p:cNvSpPr>
              <a:spLocks noChangeArrowheads="1"/>
            </p:cNvSpPr>
            <p:nvPr userDrawn="1"/>
          </p:nvSpPr>
          <p:spPr bwMode="gray">
            <a:xfrm>
              <a:off x="4704" y="498"/>
              <a:ext cx="91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 userDrawn="1"/>
          </p:nvSpPr>
          <p:spPr bwMode="gray">
            <a:xfrm>
              <a:off x="4431" y="498"/>
              <a:ext cx="181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 userDrawn="1"/>
          </p:nvSpPr>
          <p:spPr bwMode="gray">
            <a:xfrm>
              <a:off x="3978" y="498"/>
              <a:ext cx="363" cy="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53"/>
          <p:cNvGrpSpPr>
            <a:grpSpLocks/>
          </p:cNvGrpSpPr>
          <p:nvPr userDrawn="1"/>
        </p:nvGrpSpPr>
        <p:grpSpPr bwMode="auto">
          <a:xfrm>
            <a:off x="10509256" y="6354763"/>
            <a:ext cx="1339849" cy="330200"/>
            <a:chOff x="4965" y="4003"/>
            <a:chExt cx="633" cy="208"/>
          </a:xfrm>
        </p:grpSpPr>
        <p:sp>
          <p:nvSpPr>
            <p:cNvPr id="14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73863159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147">
          <p15:clr>
            <a:srgbClr val="FBAE40"/>
          </p15:clr>
        </p15:guide>
        <p15:guide id="2" pos="293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2469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7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31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457143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147" userDrawn="1">
          <p15:clr>
            <a:srgbClr val="FBAE40"/>
          </p15:clr>
        </p15:guide>
        <p15:guide id="2" pos="3925" userDrawn="1">
          <p15:clr>
            <a:srgbClr val="FBAE40"/>
          </p15:clr>
        </p15:guide>
        <p15:guide id="3" orient="horz" pos="3577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rgbClr val="DAD7D4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" y="790575"/>
            <a:ext cx="10149417" cy="1150938"/>
            <a:chOff x="0" y="498"/>
            <a:chExt cx="4795" cy="725"/>
          </a:xfrm>
          <a:solidFill>
            <a:schemeClr val="tx2"/>
          </a:solidFill>
        </p:grpSpPr>
        <p:sp>
          <p:nvSpPr>
            <p:cNvPr id="9" name="Rectangle 10"/>
            <p:cNvSpPr>
              <a:spLocks noChangeArrowheads="1"/>
            </p:cNvSpPr>
            <p:nvPr userDrawn="1"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en-US" sz="2600" b="1"/>
            </a:p>
          </p:txBody>
        </p:sp>
        <p:sp>
          <p:nvSpPr>
            <p:cNvPr id="10" name="Rectangle 11"/>
            <p:cNvSpPr>
              <a:spLocks noChangeArrowheads="1"/>
            </p:cNvSpPr>
            <p:nvPr userDrawn="1"/>
          </p:nvSpPr>
          <p:spPr bwMode="gray">
            <a:xfrm>
              <a:off x="4704" y="498"/>
              <a:ext cx="9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 userDrawn="1"/>
          </p:nvSpPr>
          <p:spPr bwMode="gray">
            <a:xfrm>
              <a:off x="4431" y="498"/>
              <a:ext cx="18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 userDrawn="1"/>
          </p:nvSpPr>
          <p:spPr bwMode="gray">
            <a:xfrm>
              <a:off x="3978" y="498"/>
              <a:ext cx="363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tx2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bg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grpSp>
        <p:nvGrpSpPr>
          <p:cNvPr id="24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5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742200"/>
      </p:ext>
    </p:extLst>
  </p:cSld>
  <p:clrMapOvr>
    <a:masterClrMapping/>
  </p:clrMapOvr>
  <p:transition spd="med"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0943118"/>
      </p:ext>
    </p:extLst>
  </p:cSld>
  <p:clrMapOvr>
    <a:masterClrMapping/>
  </p:clrMapOvr>
  <p:transition spd="med"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rgbClr val="DAD7D4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" y="790575"/>
            <a:ext cx="10149417" cy="1150938"/>
            <a:chOff x="0" y="498"/>
            <a:chExt cx="4795" cy="725"/>
          </a:xfrm>
          <a:solidFill>
            <a:schemeClr val="accent4"/>
          </a:solidFill>
        </p:grpSpPr>
        <p:sp>
          <p:nvSpPr>
            <p:cNvPr id="9" name="Rectangle 10"/>
            <p:cNvSpPr>
              <a:spLocks noChangeArrowheads="1"/>
            </p:cNvSpPr>
            <p:nvPr userDrawn="1"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en-US" sz="2600" b="1"/>
            </a:p>
          </p:txBody>
        </p:sp>
        <p:sp>
          <p:nvSpPr>
            <p:cNvPr id="10" name="Rectangle 11"/>
            <p:cNvSpPr>
              <a:spLocks noChangeArrowheads="1"/>
            </p:cNvSpPr>
            <p:nvPr userDrawn="1"/>
          </p:nvSpPr>
          <p:spPr bwMode="gray">
            <a:xfrm>
              <a:off x="4704" y="498"/>
              <a:ext cx="9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 userDrawn="1"/>
          </p:nvSpPr>
          <p:spPr bwMode="gray">
            <a:xfrm>
              <a:off x="4431" y="498"/>
              <a:ext cx="18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 userDrawn="1"/>
          </p:nvSpPr>
          <p:spPr bwMode="gray">
            <a:xfrm>
              <a:off x="3978" y="498"/>
              <a:ext cx="363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accent4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bg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grpSp>
        <p:nvGrpSpPr>
          <p:cNvPr id="24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5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5532672"/>
      </p:ext>
    </p:extLst>
  </p:cSld>
  <p:clrMapOvr>
    <a:masterClrMapping/>
  </p:clrMapOvr>
  <p:transition spd="med"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460869"/>
      </p:ext>
    </p:extLst>
  </p:cSld>
  <p:clrMapOvr>
    <a:masterClrMapping/>
  </p:clrMapOvr>
  <p:transition spd="med"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rgbClr val="DAD7D4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" y="790575"/>
            <a:ext cx="10149417" cy="1150938"/>
            <a:chOff x="0" y="498"/>
            <a:chExt cx="4795" cy="725"/>
          </a:xfrm>
          <a:solidFill>
            <a:schemeClr val="accent2"/>
          </a:solidFill>
        </p:grpSpPr>
        <p:sp>
          <p:nvSpPr>
            <p:cNvPr id="9" name="Rectangle 10"/>
            <p:cNvSpPr>
              <a:spLocks noChangeArrowheads="1"/>
            </p:cNvSpPr>
            <p:nvPr userDrawn="1"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en-US" sz="2600" b="1"/>
            </a:p>
          </p:txBody>
        </p:sp>
        <p:sp>
          <p:nvSpPr>
            <p:cNvPr id="10" name="Rectangle 11"/>
            <p:cNvSpPr>
              <a:spLocks noChangeArrowheads="1"/>
            </p:cNvSpPr>
            <p:nvPr userDrawn="1"/>
          </p:nvSpPr>
          <p:spPr bwMode="gray">
            <a:xfrm>
              <a:off x="4704" y="498"/>
              <a:ext cx="9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 userDrawn="1"/>
          </p:nvSpPr>
          <p:spPr bwMode="gray">
            <a:xfrm>
              <a:off x="4431" y="498"/>
              <a:ext cx="18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 userDrawn="1"/>
          </p:nvSpPr>
          <p:spPr bwMode="gray">
            <a:xfrm>
              <a:off x="3978" y="498"/>
              <a:ext cx="363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accent2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bg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grpSp>
        <p:nvGrpSpPr>
          <p:cNvPr id="24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5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916911"/>
      </p:ext>
    </p:extLst>
  </p:cSld>
  <p:clrMapOvr>
    <a:masterClrMapping/>
  </p:clrMapOvr>
  <p:transition spd="med">
    <p:wipe dir="r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2403482"/>
      </p:ext>
    </p:extLst>
  </p:cSld>
  <p:clrMapOvr>
    <a:masterClrMapping/>
  </p:clrMapOvr>
  <p:transition spd="med"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rgbClr val="DAD7D4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" y="790575"/>
            <a:ext cx="10149417" cy="1150938"/>
            <a:chOff x="0" y="498"/>
            <a:chExt cx="4795" cy="725"/>
          </a:xfrm>
          <a:solidFill>
            <a:schemeClr val="accent3"/>
          </a:solidFill>
        </p:grpSpPr>
        <p:sp>
          <p:nvSpPr>
            <p:cNvPr id="9" name="Rectangle 10"/>
            <p:cNvSpPr>
              <a:spLocks noChangeArrowheads="1"/>
            </p:cNvSpPr>
            <p:nvPr userDrawn="1"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en-US" sz="2600" b="1"/>
            </a:p>
          </p:txBody>
        </p:sp>
        <p:sp>
          <p:nvSpPr>
            <p:cNvPr id="10" name="Rectangle 11"/>
            <p:cNvSpPr>
              <a:spLocks noChangeArrowheads="1"/>
            </p:cNvSpPr>
            <p:nvPr userDrawn="1"/>
          </p:nvSpPr>
          <p:spPr bwMode="gray">
            <a:xfrm>
              <a:off x="4704" y="498"/>
              <a:ext cx="9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 userDrawn="1"/>
          </p:nvSpPr>
          <p:spPr bwMode="gray">
            <a:xfrm>
              <a:off x="4431" y="498"/>
              <a:ext cx="18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 userDrawn="1"/>
          </p:nvSpPr>
          <p:spPr bwMode="gray">
            <a:xfrm>
              <a:off x="3978" y="498"/>
              <a:ext cx="363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accent3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bg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grpSp>
        <p:nvGrpSpPr>
          <p:cNvPr id="24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5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3180172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91" y="102261"/>
            <a:ext cx="12092609" cy="4230470"/>
          </a:xfrm>
          <a:prstGeom prst="rect">
            <a:avLst/>
          </a:prstGeom>
        </p:spPr>
      </p:pic>
      <p:grpSp>
        <p:nvGrpSpPr>
          <p:cNvPr id="5" name="Group 70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6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0" y="790575"/>
            <a:ext cx="8229600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fr-FR" sz="3200" b="1"/>
          </a:p>
        </p:txBody>
      </p:sp>
      <p:sp>
        <p:nvSpPr>
          <p:cNvPr id="38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A59D9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44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45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41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07876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9597139"/>
      </p:ext>
    </p:extLst>
  </p:cSld>
  <p:clrMapOvr>
    <a:masterClrMapping/>
  </p:clrMapOvr>
  <p:transition spd="med"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rgbClr val="DAD7D4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" y="790575"/>
            <a:ext cx="10149417" cy="1150938"/>
            <a:chOff x="0" y="498"/>
            <a:chExt cx="4795" cy="725"/>
          </a:xfrm>
          <a:solidFill>
            <a:schemeClr val="bg2"/>
          </a:solidFill>
        </p:grpSpPr>
        <p:sp>
          <p:nvSpPr>
            <p:cNvPr id="9" name="Rectangle 10"/>
            <p:cNvSpPr>
              <a:spLocks noChangeArrowheads="1"/>
            </p:cNvSpPr>
            <p:nvPr userDrawn="1"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en-US" sz="2600" b="1"/>
            </a:p>
          </p:txBody>
        </p:sp>
        <p:sp>
          <p:nvSpPr>
            <p:cNvPr id="10" name="Rectangle 11"/>
            <p:cNvSpPr>
              <a:spLocks noChangeArrowheads="1"/>
            </p:cNvSpPr>
            <p:nvPr userDrawn="1"/>
          </p:nvSpPr>
          <p:spPr bwMode="gray">
            <a:xfrm>
              <a:off x="4704" y="498"/>
              <a:ext cx="9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 userDrawn="1"/>
          </p:nvSpPr>
          <p:spPr bwMode="gray">
            <a:xfrm>
              <a:off x="4431" y="498"/>
              <a:ext cx="18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 userDrawn="1"/>
          </p:nvSpPr>
          <p:spPr bwMode="gray">
            <a:xfrm>
              <a:off x="3978" y="498"/>
              <a:ext cx="363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2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bg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grpSp>
        <p:nvGrpSpPr>
          <p:cNvPr id="24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5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343112"/>
      </p:ext>
    </p:extLst>
  </p:cSld>
  <p:clrMapOvr>
    <a:masterClrMapping/>
  </p:clrMapOvr>
  <p:transition spd="med"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978211"/>
      </p:ext>
    </p:extLst>
  </p:cSld>
  <p:clrMapOvr>
    <a:masterClrMapping/>
  </p:clrMapOvr>
  <p:transition spd="med"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rgbClr val="DAD7D4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" y="790575"/>
            <a:ext cx="10149417" cy="1150938"/>
            <a:chOff x="0" y="498"/>
            <a:chExt cx="4795" cy="725"/>
          </a:xfrm>
          <a:solidFill>
            <a:srgbClr val="A59D95"/>
          </a:solidFill>
        </p:grpSpPr>
        <p:sp>
          <p:nvSpPr>
            <p:cNvPr id="9" name="Rectangle 10"/>
            <p:cNvSpPr>
              <a:spLocks noChangeArrowheads="1"/>
            </p:cNvSpPr>
            <p:nvPr userDrawn="1"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en-US" sz="2600" b="1"/>
            </a:p>
          </p:txBody>
        </p:sp>
        <p:sp>
          <p:nvSpPr>
            <p:cNvPr id="10" name="Rectangle 11"/>
            <p:cNvSpPr>
              <a:spLocks noChangeArrowheads="1"/>
            </p:cNvSpPr>
            <p:nvPr userDrawn="1"/>
          </p:nvSpPr>
          <p:spPr bwMode="gray">
            <a:xfrm>
              <a:off x="4704" y="498"/>
              <a:ext cx="9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 userDrawn="1"/>
          </p:nvSpPr>
          <p:spPr bwMode="gray">
            <a:xfrm>
              <a:off x="4431" y="498"/>
              <a:ext cx="18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 userDrawn="1"/>
          </p:nvSpPr>
          <p:spPr bwMode="gray">
            <a:xfrm>
              <a:off x="3978" y="498"/>
              <a:ext cx="363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rgbClr val="A59D95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bg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grpSp>
        <p:nvGrpSpPr>
          <p:cNvPr id="24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5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6843881"/>
      </p:ext>
    </p:extLst>
  </p:cSld>
  <p:clrMapOvr>
    <a:masterClrMapping/>
  </p:clrMapOvr>
  <p:transition spd="med"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chemeClr val="accent5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0685286"/>
      </p:ext>
    </p:extLst>
  </p:cSld>
  <p:clrMapOvr>
    <a:masterClrMapping/>
  </p:clrMapOvr>
  <p:transition spd="med"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rgbClr val="DAD7D4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" y="790575"/>
            <a:ext cx="10149417" cy="1150938"/>
            <a:chOff x="0" y="498"/>
            <a:chExt cx="4795" cy="725"/>
          </a:xfrm>
          <a:solidFill>
            <a:schemeClr val="accent5"/>
          </a:solidFill>
        </p:grpSpPr>
        <p:sp>
          <p:nvSpPr>
            <p:cNvPr id="9" name="Rectangle 10"/>
            <p:cNvSpPr>
              <a:spLocks noChangeArrowheads="1"/>
            </p:cNvSpPr>
            <p:nvPr userDrawn="1"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en-US" sz="2600" b="1"/>
            </a:p>
          </p:txBody>
        </p:sp>
        <p:sp>
          <p:nvSpPr>
            <p:cNvPr id="10" name="Rectangle 11"/>
            <p:cNvSpPr>
              <a:spLocks noChangeArrowheads="1"/>
            </p:cNvSpPr>
            <p:nvPr userDrawn="1"/>
          </p:nvSpPr>
          <p:spPr bwMode="gray">
            <a:xfrm>
              <a:off x="4704" y="498"/>
              <a:ext cx="9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 userDrawn="1"/>
          </p:nvSpPr>
          <p:spPr bwMode="gray">
            <a:xfrm>
              <a:off x="4431" y="498"/>
              <a:ext cx="18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 userDrawn="1"/>
          </p:nvSpPr>
          <p:spPr bwMode="gray">
            <a:xfrm>
              <a:off x="3978" y="498"/>
              <a:ext cx="363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accent5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bg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grpSp>
        <p:nvGrpSpPr>
          <p:cNvPr id="24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5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5179100"/>
      </p:ext>
    </p:extLst>
  </p:cSld>
  <p:clrMapOvr>
    <a:masterClrMapping/>
  </p:clrMapOvr>
  <p:transition spd="med"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8320728"/>
      </p:ext>
    </p:extLst>
  </p:cSld>
  <p:clrMapOvr>
    <a:masterClrMapping/>
  </p:clrMapOvr>
  <p:transition spd="med"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gray">
          <a:xfrm>
            <a:off x="6223002" y="0"/>
            <a:ext cx="5969001" cy="5791200"/>
          </a:xfrm>
          <a:prstGeom prst="rect">
            <a:avLst/>
          </a:prstGeom>
          <a:solidFill>
            <a:srgbClr val="DAD7D4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5" y="790575"/>
            <a:ext cx="10149417" cy="1150938"/>
            <a:chOff x="0" y="498"/>
            <a:chExt cx="4795" cy="725"/>
          </a:xfrm>
          <a:solidFill>
            <a:schemeClr val="accent6"/>
          </a:solidFill>
        </p:grpSpPr>
        <p:sp>
          <p:nvSpPr>
            <p:cNvPr id="9" name="Rectangle 10"/>
            <p:cNvSpPr>
              <a:spLocks noChangeArrowheads="1"/>
            </p:cNvSpPr>
            <p:nvPr userDrawn="1"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en-US" sz="2600" b="1"/>
            </a:p>
          </p:txBody>
        </p:sp>
        <p:sp>
          <p:nvSpPr>
            <p:cNvPr id="10" name="Rectangle 11"/>
            <p:cNvSpPr>
              <a:spLocks noChangeArrowheads="1"/>
            </p:cNvSpPr>
            <p:nvPr userDrawn="1"/>
          </p:nvSpPr>
          <p:spPr bwMode="gray">
            <a:xfrm>
              <a:off x="4704" y="498"/>
              <a:ext cx="9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2"/>
            <p:cNvSpPr>
              <a:spLocks noChangeArrowheads="1"/>
            </p:cNvSpPr>
            <p:nvPr userDrawn="1"/>
          </p:nvSpPr>
          <p:spPr bwMode="gray">
            <a:xfrm>
              <a:off x="4431" y="498"/>
              <a:ext cx="181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3"/>
            <p:cNvSpPr>
              <a:spLocks noChangeArrowheads="1"/>
            </p:cNvSpPr>
            <p:nvPr userDrawn="1"/>
          </p:nvSpPr>
          <p:spPr bwMode="gray">
            <a:xfrm>
              <a:off x="3978" y="498"/>
              <a:ext cx="363" cy="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accent6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bg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grpSp>
        <p:nvGrpSpPr>
          <p:cNvPr id="24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5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7253566"/>
      </p:ext>
    </p:extLst>
  </p:cSld>
  <p:clrMapOvr>
    <a:masterClrMapping/>
  </p:clrMapOvr>
  <p:transition spd="med"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239318"/>
            <a:ext cx="6096000" cy="5439932"/>
          </a:xfrm>
          <a:prstGeom prst="rect">
            <a:avLst/>
          </a:prstGeom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30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8099045"/>
      </p:ext>
    </p:extLst>
  </p:cSld>
  <p:clrMapOvr>
    <a:masterClrMapping/>
  </p:clrMapOvr>
  <p:transition spd="med"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462" y="233645"/>
            <a:ext cx="6093885" cy="5445606"/>
          </a:xfrm>
          <a:prstGeom prst="rect">
            <a:avLst/>
          </a:prstGeom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9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3881648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45" y="98629"/>
            <a:ext cx="11983125" cy="4275476"/>
          </a:xfrm>
          <a:prstGeom prst="rect">
            <a:avLst/>
          </a:prstGeom>
        </p:spPr>
      </p:pic>
      <p:grpSp>
        <p:nvGrpSpPr>
          <p:cNvPr id="29" name="Group 66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grpSp>
          <p:nvGrpSpPr>
            <p:cNvPr id="30" name="Group 67"/>
            <p:cNvGrpSpPr>
              <a:grpSpLocks/>
            </p:cNvGrpSpPr>
            <p:nvPr/>
          </p:nvGrpSpPr>
          <p:grpSpPr bwMode="auto">
            <a:xfrm>
              <a:off x="0" y="0"/>
              <a:ext cx="5759" cy="2782"/>
              <a:chOff x="0" y="0"/>
              <a:chExt cx="5759" cy="2782"/>
            </a:xfrm>
          </p:grpSpPr>
          <p:sp>
            <p:nvSpPr>
              <p:cNvPr id="36" name="Rectangle 6"/>
              <p:cNvSpPr>
                <a:spLocks noChangeArrowheads="1"/>
              </p:cNvSpPr>
              <p:nvPr/>
            </p:nvSpPr>
            <p:spPr bwMode="gray">
              <a:xfrm>
                <a:off x="0" y="0"/>
                <a:ext cx="116" cy="278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gray">
              <a:xfrm>
                <a:off x="0" y="0"/>
                <a:ext cx="5759" cy="15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gray">
              <a:xfrm>
                <a:off x="0" y="2623"/>
                <a:ext cx="5759" cy="15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Rectangle 10"/>
            <p:cNvSpPr>
              <a:spLocks noChangeArrowheads="1"/>
            </p:cNvSpPr>
            <p:nvPr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fr-FR" sz="3200" b="1"/>
            </a:p>
          </p:txBody>
        </p:sp>
      </p:grpSp>
      <p:sp>
        <p:nvSpPr>
          <p:cNvPr id="39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A59D9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44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45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42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75711"/>
      </p:ext>
    </p:extLst>
  </p:cSld>
  <p:clrMapOvr>
    <a:masterClrMapping/>
  </p:clrMapOvr>
  <p:transition spd="med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252414"/>
            <a:ext cx="6120680" cy="5419516"/>
          </a:xfrm>
          <a:prstGeom prst="rect">
            <a:avLst/>
          </a:prstGeom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23140"/>
      </p:ext>
    </p:extLst>
  </p:cSld>
  <p:clrMapOvr>
    <a:masterClrMapping/>
  </p:clrMapOvr>
  <p:transition spd="med">
    <p:wipe dir="r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6070705" y="252414"/>
            <a:ext cx="6100969" cy="5490610"/>
            <a:chOff x="4752016" y="143635"/>
            <a:chExt cx="6100969" cy="5490610"/>
          </a:xfrm>
        </p:grpSpPr>
        <p:pic>
          <p:nvPicPr>
            <p:cNvPr id="39" name="Picture 3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752016" y="143635"/>
              <a:ext cx="6100969" cy="5490610"/>
            </a:xfrm>
            <a:prstGeom prst="rect">
              <a:avLst/>
            </a:prstGeom>
          </p:spPr>
        </p:pic>
        <p:sp>
          <p:nvSpPr>
            <p:cNvPr id="40" name="Oval 39"/>
            <p:cNvSpPr/>
            <p:nvPr userDrawn="1"/>
          </p:nvSpPr>
          <p:spPr>
            <a:xfrm rot="20752498">
              <a:off x="9768192" y="1471860"/>
              <a:ext cx="194564" cy="45719"/>
            </a:xfrm>
            <a:prstGeom prst="ellipse">
              <a:avLst/>
            </a:prstGeom>
            <a:solidFill>
              <a:srgbClr val="123F8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Oval 40"/>
          <p:cNvSpPr/>
          <p:nvPr userDrawn="1"/>
        </p:nvSpPr>
        <p:spPr>
          <a:xfrm rot="20752498">
            <a:off x="9665887" y="1964562"/>
            <a:ext cx="194564" cy="45719"/>
          </a:xfrm>
          <a:prstGeom prst="ellipse">
            <a:avLst/>
          </a:prstGeom>
          <a:solidFill>
            <a:srgbClr val="123F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167152"/>
      </p:ext>
    </p:extLst>
  </p:cSld>
  <p:clrMapOvr>
    <a:masterClrMapping/>
  </p:clrMapOvr>
  <p:transition spd="med">
    <p:wipe dir="r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57"/>
          <a:stretch/>
        </p:blipFill>
        <p:spPr>
          <a:xfrm>
            <a:off x="6036460" y="233363"/>
            <a:ext cx="6211747" cy="5445887"/>
          </a:xfrm>
          <a:prstGeom prst="rect">
            <a:avLst/>
          </a:prstGeom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7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31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280459"/>
      </p:ext>
    </p:extLst>
  </p:cSld>
  <p:clrMapOvr>
    <a:masterClrMapping/>
  </p:clrMapOvr>
  <p:transition spd="med">
    <p:wipe dir="r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0"/>
          <a:stretch/>
        </p:blipFill>
        <p:spPr>
          <a:xfrm>
            <a:off x="6132952" y="233645"/>
            <a:ext cx="6152207" cy="5445605"/>
          </a:xfrm>
          <a:prstGeom prst="rect">
            <a:avLst/>
          </a:prstGeom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9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0360751"/>
      </p:ext>
    </p:extLst>
  </p:cSld>
  <p:clrMapOvr>
    <a:masterClrMapping/>
  </p:clrMapOvr>
  <p:transition spd="med">
    <p:wipe dir="r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" descr="W:\P-Communication\0 - APhotothequeP166+170\VISUELS P166+P170 (en cours de classement)\1a - NAVIRES\Deep Energy - NPV\March 2013 - sea trials - Photographer Laurent Masurel\Deep Energy 0313-1295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2504" y="233645"/>
            <a:ext cx="6125704" cy="544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5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9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706807"/>
      </p:ext>
    </p:extLst>
  </p:cSld>
  <p:clrMapOvr>
    <a:masterClrMapping/>
  </p:clrMapOvr>
  <p:transition spd="med"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2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761" y="233645"/>
            <a:ext cx="6080124" cy="5445605"/>
          </a:xfrm>
          <a:prstGeom prst="rect">
            <a:avLst/>
          </a:prstGeom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9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049821"/>
      </p:ext>
    </p:extLst>
  </p:cSld>
  <p:clrMapOvr>
    <a:masterClrMapping/>
  </p:clrMapOvr>
  <p:transition spd="med"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5"/>
          <a:stretch/>
        </p:blipFill>
        <p:spPr>
          <a:xfrm>
            <a:off x="6096000" y="241134"/>
            <a:ext cx="6138449" cy="5438116"/>
          </a:xfrm>
          <a:prstGeom prst="rect">
            <a:avLst/>
          </a:prstGeom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4297064"/>
      </p:ext>
    </p:extLst>
  </p:cSld>
  <p:clrMapOvr>
    <a:masterClrMapping/>
  </p:clrMapOvr>
  <p:transition spd="med"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33645"/>
            <a:ext cx="6080124" cy="5445605"/>
          </a:xfrm>
          <a:prstGeom prst="rect">
            <a:avLst/>
          </a:prstGeom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6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30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190834"/>
      </p:ext>
    </p:extLst>
  </p:cSld>
  <p:clrMapOvr>
    <a:masterClrMapping/>
  </p:clrMapOvr>
  <p:transition spd="med"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1005" y="261829"/>
            <a:ext cx="6093444" cy="5393326"/>
          </a:xfrm>
          <a:prstGeom prst="rect">
            <a:avLst/>
          </a:prstGeom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" y="1"/>
            <a:ext cx="12189884" cy="5919788"/>
            <a:chOff x="0" y="0"/>
            <a:chExt cx="5759" cy="3729"/>
          </a:xfrm>
        </p:grpSpPr>
        <p:sp>
          <p:nvSpPr>
            <p:cNvPr id="5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159" cy="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gray">
            <a:xfrm>
              <a:off x="0" y="3570"/>
              <a:ext cx="5759" cy="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Rectangle 10"/>
          <p:cNvSpPr>
            <a:spLocks noChangeArrowheads="1"/>
          </p:cNvSpPr>
          <p:nvPr userDrawn="1"/>
        </p:nvSpPr>
        <p:spPr bwMode="gray">
          <a:xfrm>
            <a:off x="5" y="790575"/>
            <a:ext cx="8229600" cy="1150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en-US" sz="2600" b="1"/>
          </a:p>
        </p:txBody>
      </p:sp>
      <p:sp>
        <p:nvSpPr>
          <p:cNvPr id="51213" name="Espace réservé du titre 1"/>
          <p:cNvSpPr>
            <a:spLocks noGrp="1"/>
          </p:cNvSpPr>
          <p:nvPr>
            <p:ph type="ctrTitle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53"/>
          <p:cNvGrpSpPr>
            <a:grpSpLocks/>
          </p:cNvGrpSpPr>
          <p:nvPr userDrawn="1"/>
        </p:nvGrpSpPr>
        <p:grpSpPr bwMode="auto">
          <a:xfrm>
            <a:off x="10262989" y="6149009"/>
            <a:ext cx="1563424" cy="513732"/>
            <a:chOff x="4965" y="4003"/>
            <a:chExt cx="633" cy="208"/>
          </a:xfrm>
        </p:grpSpPr>
        <p:sp>
          <p:nvSpPr>
            <p:cNvPr id="2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1361423"/>
      </p:ext>
    </p:extLst>
  </p:cSld>
  <p:clrMapOvr>
    <a:masterClrMapping/>
  </p:clrMapOvr>
  <p:transition spd="med">
    <p:wipe dir="r"/>
  </p:transition>
  <p:extLst mod="1">
    <p:ext uri="{DCECCB84-F9BA-43D5-87BE-67443E8EF086}">
      <p15:sldGuideLst xmlns:p15="http://schemas.microsoft.com/office/powerpoint/2012/main">
        <p15:guide id="1" orient="horz" pos="147" userDrawn="1">
          <p15:clr>
            <a:srgbClr val="FBAE40"/>
          </p15:clr>
        </p15:guide>
        <p15:guide id="2" pos="4832" userDrawn="1">
          <p15:clr>
            <a:srgbClr val="FBAE40"/>
          </p15:clr>
        </p15:guide>
        <p15:guide id="3" orient="horz" pos="3577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9"/>
          <p:cNvSpPr>
            <a:spLocks noChangeArrowheads="1"/>
          </p:cNvSpPr>
          <p:nvPr userDrawn="1"/>
        </p:nvSpPr>
        <p:spPr bwMode="gray">
          <a:xfrm>
            <a:off x="0" y="0"/>
            <a:ext cx="12192000" cy="4286250"/>
          </a:xfrm>
          <a:prstGeom prst="rect">
            <a:avLst/>
          </a:prstGeom>
          <a:solidFill>
            <a:srgbClr val="C24D52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  <a:latin typeface="Arial" pitchFamily="34" charset="0"/>
                <a:cs typeface="Arial" pitchFamily="34" charset="0"/>
              </a:rPr>
              <a:t>www.technip.com</a:t>
            </a:r>
            <a:endParaRPr lang="en-US" sz="1400">
              <a:solidFill>
                <a:srgbClr val="5E6A7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3" name="Group 29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grpSp>
          <p:nvGrpSpPr>
            <p:cNvPr id="24" name="Group 30"/>
            <p:cNvGrpSpPr>
              <a:grpSpLocks/>
            </p:cNvGrpSpPr>
            <p:nvPr/>
          </p:nvGrpSpPr>
          <p:grpSpPr bwMode="auto">
            <a:xfrm>
              <a:off x="0" y="0"/>
              <a:ext cx="5759" cy="2782"/>
              <a:chOff x="0" y="0"/>
              <a:chExt cx="5759" cy="2782"/>
            </a:xfrm>
          </p:grpSpPr>
          <p:sp>
            <p:nvSpPr>
              <p:cNvPr id="30" name="Rectangle 6"/>
              <p:cNvSpPr>
                <a:spLocks noChangeArrowheads="1"/>
              </p:cNvSpPr>
              <p:nvPr/>
            </p:nvSpPr>
            <p:spPr bwMode="gray">
              <a:xfrm>
                <a:off x="0" y="0"/>
                <a:ext cx="118" cy="278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Rectangle 7"/>
              <p:cNvSpPr>
                <a:spLocks noChangeArrowheads="1"/>
              </p:cNvSpPr>
              <p:nvPr/>
            </p:nvSpPr>
            <p:spPr bwMode="gray">
              <a:xfrm>
                <a:off x="0" y="0"/>
                <a:ext cx="5759" cy="15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8"/>
              <p:cNvSpPr>
                <a:spLocks noChangeArrowheads="1"/>
              </p:cNvSpPr>
              <p:nvPr/>
            </p:nvSpPr>
            <p:spPr bwMode="gray">
              <a:xfrm>
                <a:off x="0" y="2623"/>
                <a:ext cx="5759" cy="15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35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6" name="Rectangle 10"/>
            <p:cNvSpPr>
              <a:spLocks noChangeArrowheads="1"/>
            </p:cNvSpPr>
            <p:nvPr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540000" tIns="0" rIns="360000" bIns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Thank you</a:t>
              </a:r>
            </a:p>
          </p:txBody>
        </p:sp>
      </p:grpSp>
      <p:sp>
        <p:nvSpPr>
          <p:cNvPr id="14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17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Image 4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52806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353" y="188641"/>
            <a:ext cx="11914811" cy="4185465"/>
          </a:xfrm>
          <a:prstGeom prst="rect">
            <a:avLst/>
          </a:prstGeom>
        </p:spPr>
      </p:pic>
      <p:grpSp>
        <p:nvGrpSpPr>
          <p:cNvPr id="29" name="Group 66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grpSp>
          <p:nvGrpSpPr>
            <p:cNvPr id="30" name="Group 67"/>
            <p:cNvGrpSpPr>
              <a:grpSpLocks/>
            </p:cNvGrpSpPr>
            <p:nvPr/>
          </p:nvGrpSpPr>
          <p:grpSpPr bwMode="auto">
            <a:xfrm>
              <a:off x="0" y="0"/>
              <a:ext cx="5759" cy="2782"/>
              <a:chOff x="0" y="0"/>
              <a:chExt cx="5759" cy="2782"/>
            </a:xfrm>
          </p:grpSpPr>
          <p:sp>
            <p:nvSpPr>
              <p:cNvPr id="36" name="Rectangle 6"/>
              <p:cNvSpPr>
                <a:spLocks noChangeArrowheads="1"/>
              </p:cNvSpPr>
              <p:nvPr/>
            </p:nvSpPr>
            <p:spPr bwMode="gray">
              <a:xfrm>
                <a:off x="0" y="0"/>
                <a:ext cx="116" cy="278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gray">
              <a:xfrm>
                <a:off x="0" y="0"/>
                <a:ext cx="5759" cy="15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gray">
              <a:xfrm>
                <a:off x="0" y="2623"/>
                <a:ext cx="5759" cy="15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Rectangle 10"/>
            <p:cNvSpPr>
              <a:spLocks noChangeArrowheads="1"/>
            </p:cNvSpPr>
            <p:nvPr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fr-FR" sz="3200" b="1"/>
            </a:p>
          </p:txBody>
        </p:sp>
      </p:grpSp>
      <p:sp>
        <p:nvSpPr>
          <p:cNvPr id="39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A59D9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44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45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42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994"/>
      </p:ext>
    </p:extLst>
  </p:cSld>
  <p:clrMapOvr>
    <a:masterClrMapping/>
  </p:clrMapOvr>
  <p:transition spd="med"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36550" y="252413"/>
            <a:ext cx="11855450" cy="3911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  <a:latin typeface="Arial" pitchFamily="34" charset="0"/>
                <a:cs typeface="Arial" pitchFamily="34" charset="0"/>
              </a:rPr>
              <a:t>www.technip.com</a:t>
            </a:r>
            <a:endParaRPr lang="en-US" sz="1400">
              <a:solidFill>
                <a:srgbClr val="5E6A7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Image 4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99986"/>
      </p:ext>
    </p:extLst>
  </p:cSld>
  <p:clrMapOvr>
    <a:masterClrMapping/>
  </p:clrMapOvr>
  <p:transition spd="med">
    <p:wipe dir="r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9"/>
          <p:cNvSpPr>
            <a:spLocks noChangeArrowheads="1"/>
          </p:cNvSpPr>
          <p:nvPr userDrawn="1"/>
        </p:nvSpPr>
        <p:spPr bwMode="gray">
          <a:xfrm>
            <a:off x="0" y="0"/>
            <a:ext cx="12192000" cy="4286250"/>
          </a:xfrm>
          <a:prstGeom prst="rect">
            <a:avLst/>
          </a:prstGeom>
          <a:solidFill>
            <a:srgbClr val="EEAF30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  <a:latin typeface="Arial" pitchFamily="34" charset="0"/>
                <a:cs typeface="Arial" pitchFamily="34" charset="0"/>
              </a:rPr>
              <a:t>www.technip.com</a:t>
            </a:r>
            <a:endParaRPr lang="en-US" sz="1400">
              <a:solidFill>
                <a:srgbClr val="5E6A7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oup 30"/>
          <p:cNvGrpSpPr>
            <a:grpSpLocks/>
          </p:cNvGrpSpPr>
          <p:nvPr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30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8" cy="278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16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Image 4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02387"/>
      </p:ext>
    </p:extLst>
  </p:cSld>
  <p:clrMapOvr>
    <a:masterClrMapping/>
  </p:clrMapOvr>
  <p:transition spd="med"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9"/>
          <p:cNvSpPr>
            <a:spLocks noChangeArrowheads="1"/>
          </p:cNvSpPr>
          <p:nvPr userDrawn="1"/>
        </p:nvSpPr>
        <p:spPr bwMode="gray">
          <a:xfrm>
            <a:off x="0" y="0"/>
            <a:ext cx="12192000" cy="4286250"/>
          </a:xfrm>
          <a:prstGeom prst="rect">
            <a:avLst/>
          </a:prstGeom>
          <a:solidFill>
            <a:srgbClr val="3FCFD5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  <a:latin typeface="Arial" pitchFamily="34" charset="0"/>
                <a:cs typeface="Arial" pitchFamily="34" charset="0"/>
              </a:rPr>
              <a:t>www.technip.com</a:t>
            </a:r>
            <a:endParaRPr lang="en-US" sz="1400">
              <a:solidFill>
                <a:srgbClr val="5E6A7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oup 30"/>
          <p:cNvGrpSpPr>
            <a:grpSpLocks/>
          </p:cNvGrpSpPr>
          <p:nvPr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30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8" cy="278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16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Image 4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12460"/>
      </p:ext>
    </p:extLst>
  </p:cSld>
  <p:clrMapOvr>
    <a:masterClrMapping/>
  </p:clrMapOvr>
  <p:transition spd="med">
    <p:wipe dir="r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9"/>
          <p:cNvSpPr>
            <a:spLocks noChangeArrowheads="1"/>
          </p:cNvSpPr>
          <p:nvPr userDrawn="1"/>
        </p:nvSpPr>
        <p:spPr bwMode="gray">
          <a:xfrm>
            <a:off x="0" y="0"/>
            <a:ext cx="12192000" cy="4286250"/>
          </a:xfrm>
          <a:prstGeom prst="rect">
            <a:avLst/>
          </a:prstGeom>
          <a:solidFill>
            <a:srgbClr val="A1DA8B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  <a:latin typeface="Arial" pitchFamily="34" charset="0"/>
                <a:cs typeface="Arial" pitchFamily="34" charset="0"/>
              </a:rPr>
              <a:t>www.technip.com</a:t>
            </a:r>
            <a:endParaRPr lang="en-US" sz="1400">
              <a:solidFill>
                <a:srgbClr val="5E6A7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oup 30"/>
          <p:cNvGrpSpPr>
            <a:grpSpLocks/>
          </p:cNvGrpSpPr>
          <p:nvPr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30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8" cy="278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16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Image 4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49139"/>
      </p:ext>
    </p:extLst>
  </p:cSld>
  <p:clrMapOvr>
    <a:masterClrMapping/>
  </p:clrMapOvr>
  <p:transition spd="med">
    <p:wipe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9"/>
          <p:cNvSpPr>
            <a:spLocks noChangeArrowheads="1"/>
          </p:cNvSpPr>
          <p:nvPr userDrawn="1"/>
        </p:nvSpPr>
        <p:spPr bwMode="gray">
          <a:xfrm>
            <a:off x="0" y="0"/>
            <a:ext cx="12192000" cy="4286250"/>
          </a:xfrm>
          <a:prstGeom prst="rect">
            <a:avLst/>
          </a:prstGeom>
          <a:solidFill>
            <a:schemeClr val="accent5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  <a:latin typeface="Arial" pitchFamily="34" charset="0"/>
                <a:cs typeface="Arial" pitchFamily="34" charset="0"/>
              </a:rPr>
              <a:t>www.technip.com</a:t>
            </a:r>
            <a:endParaRPr lang="en-US" sz="1400">
              <a:solidFill>
                <a:srgbClr val="5E6A7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oup 30"/>
          <p:cNvGrpSpPr>
            <a:grpSpLocks/>
          </p:cNvGrpSpPr>
          <p:nvPr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30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8" cy="278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16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Image 4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77885"/>
      </p:ext>
    </p:extLst>
  </p:cSld>
  <p:clrMapOvr>
    <a:masterClrMapping/>
  </p:clrMapOvr>
  <p:transition spd="med">
    <p:wipe dir="r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8"/>
          <a:stretch/>
        </p:blipFill>
        <p:spPr>
          <a:xfrm>
            <a:off x="278500" y="233645"/>
            <a:ext cx="11931467" cy="4005445"/>
          </a:xfrm>
          <a:prstGeom prst="rect">
            <a:avLst/>
          </a:prstGeom>
        </p:spPr>
      </p:pic>
      <p:sp>
        <p:nvSpPr>
          <p:cNvPr id="78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</a:rPr>
              <a:t>www.technip.com</a:t>
            </a:r>
            <a:endParaRPr lang="en-US" sz="1400">
              <a:solidFill>
                <a:srgbClr val="5E6A71"/>
              </a:solidFill>
            </a:endParaRPr>
          </a:p>
        </p:txBody>
      </p:sp>
      <p:grpSp>
        <p:nvGrpSpPr>
          <p:cNvPr id="80" name="Group 30"/>
          <p:cNvGrpSpPr>
            <a:grpSpLocks/>
          </p:cNvGrpSpPr>
          <p:nvPr/>
        </p:nvGrpSpPr>
        <p:grpSpPr bwMode="auto">
          <a:xfrm>
            <a:off x="20083" y="10903"/>
            <a:ext cx="12189884" cy="4416425"/>
            <a:chOff x="0" y="0"/>
            <a:chExt cx="5759" cy="2782"/>
          </a:xfrm>
        </p:grpSpPr>
        <p:sp>
          <p:nvSpPr>
            <p:cNvPr id="8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09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16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Image 4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0203"/>
      </p:ext>
    </p:extLst>
  </p:cSld>
  <p:clrMapOvr>
    <a:masterClrMapping/>
  </p:clrMapOvr>
  <p:transition spd="med"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79" y="98630"/>
            <a:ext cx="12064472" cy="4140460"/>
          </a:xfrm>
          <a:prstGeom prst="rect">
            <a:avLst/>
          </a:prstGeom>
        </p:spPr>
      </p:pic>
      <p:sp>
        <p:nvSpPr>
          <p:cNvPr id="78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</a:rPr>
              <a:t>www.technip.com</a:t>
            </a:r>
            <a:endParaRPr lang="en-US" sz="1400">
              <a:solidFill>
                <a:srgbClr val="5E6A71"/>
              </a:solidFill>
            </a:endParaRPr>
          </a:p>
        </p:txBody>
      </p:sp>
      <p:grpSp>
        <p:nvGrpSpPr>
          <p:cNvPr id="80" name="Group 30"/>
          <p:cNvGrpSpPr>
            <a:grpSpLocks/>
          </p:cNvGrpSpPr>
          <p:nvPr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8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8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16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Image 4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55478"/>
      </p:ext>
    </p:extLst>
  </p:cSld>
  <p:clrMapOvr>
    <a:masterClrMapping/>
  </p:clrMapOvr>
  <p:transition spd="med">
    <p:wipe dir="r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497" y="143634"/>
            <a:ext cx="11991503" cy="4095456"/>
          </a:xfrm>
          <a:prstGeom prst="rect">
            <a:avLst/>
          </a:prstGeom>
        </p:spPr>
      </p:pic>
      <p:sp>
        <p:nvSpPr>
          <p:cNvPr id="78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</a:rPr>
              <a:t>www.technip.com</a:t>
            </a:r>
            <a:endParaRPr lang="en-US" sz="1400">
              <a:solidFill>
                <a:srgbClr val="5E6A71"/>
              </a:solidFill>
            </a:endParaRPr>
          </a:p>
        </p:txBody>
      </p:sp>
      <p:grpSp>
        <p:nvGrpSpPr>
          <p:cNvPr id="80" name="Group 30"/>
          <p:cNvGrpSpPr>
            <a:grpSpLocks/>
          </p:cNvGrpSpPr>
          <p:nvPr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8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8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17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Image 4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94694"/>
      </p:ext>
    </p:extLst>
  </p:cSld>
  <p:clrMapOvr>
    <a:masterClrMapping/>
  </p:clrMapOvr>
  <p:transition spd="med"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45" y="98629"/>
            <a:ext cx="11983125" cy="4275476"/>
          </a:xfrm>
          <a:prstGeom prst="rect">
            <a:avLst/>
          </a:prstGeom>
        </p:spPr>
      </p:pic>
      <p:sp>
        <p:nvSpPr>
          <p:cNvPr id="78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</a:rPr>
              <a:t>www.technip.com</a:t>
            </a:r>
            <a:endParaRPr lang="en-US" sz="1400">
              <a:solidFill>
                <a:srgbClr val="5E6A71"/>
              </a:solidFill>
            </a:endParaRPr>
          </a:p>
        </p:txBody>
      </p:sp>
      <p:grpSp>
        <p:nvGrpSpPr>
          <p:cNvPr id="80" name="Group 30"/>
          <p:cNvGrpSpPr>
            <a:grpSpLocks/>
          </p:cNvGrpSpPr>
          <p:nvPr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8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8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Image 4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57548"/>
      </p:ext>
    </p:extLst>
  </p:cSld>
  <p:clrMapOvr>
    <a:masterClrMapping/>
  </p:clrMapOvr>
  <p:transition spd="med">
    <p:wipe dir="r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353" y="188641"/>
            <a:ext cx="11914811" cy="4185465"/>
          </a:xfrm>
          <a:prstGeom prst="rect">
            <a:avLst/>
          </a:prstGeom>
        </p:spPr>
      </p:pic>
      <p:sp>
        <p:nvSpPr>
          <p:cNvPr id="78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</a:rPr>
              <a:t>www.technip.com</a:t>
            </a:r>
            <a:endParaRPr lang="en-US" sz="1400">
              <a:solidFill>
                <a:srgbClr val="5E6A71"/>
              </a:solidFill>
            </a:endParaRPr>
          </a:p>
        </p:txBody>
      </p:sp>
      <p:grpSp>
        <p:nvGrpSpPr>
          <p:cNvPr id="80" name="Group 30"/>
          <p:cNvGrpSpPr>
            <a:grpSpLocks/>
          </p:cNvGrpSpPr>
          <p:nvPr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8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8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Image 4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5576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497" y="143634"/>
            <a:ext cx="11991503" cy="4095456"/>
          </a:xfrm>
          <a:prstGeom prst="rect">
            <a:avLst/>
          </a:prstGeom>
        </p:spPr>
      </p:pic>
      <p:grpSp>
        <p:nvGrpSpPr>
          <p:cNvPr id="29" name="Group 66"/>
          <p:cNvGrpSpPr>
            <a:grpSpLocks/>
          </p:cNvGrpSpPr>
          <p:nvPr userDrawn="1"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grpSp>
          <p:nvGrpSpPr>
            <p:cNvPr id="30" name="Group 67"/>
            <p:cNvGrpSpPr>
              <a:grpSpLocks/>
            </p:cNvGrpSpPr>
            <p:nvPr/>
          </p:nvGrpSpPr>
          <p:grpSpPr bwMode="auto">
            <a:xfrm>
              <a:off x="0" y="0"/>
              <a:ext cx="5759" cy="2782"/>
              <a:chOff x="0" y="0"/>
              <a:chExt cx="5759" cy="2782"/>
            </a:xfrm>
          </p:grpSpPr>
          <p:sp>
            <p:nvSpPr>
              <p:cNvPr id="36" name="Rectangle 6"/>
              <p:cNvSpPr>
                <a:spLocks noChangeArrowheads="1"/>
              </p:cNvSpPr>
              <p:nvPr/>
            </p:nvSpPr>
            <p:spPr bwMode="gray">
              <a:xfrm>
                <a:off x="0" y="0"/>
                <a:ext cx="116" cy="278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gray">
              <a:xfrm>
                <a:off x="0" y="0"/>
                <a:ext cx="5759" cy="15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gray">
              <a:xfrm>
                <a:off x="0" y="2623"/>
                <a:ext cx="5759" cy="15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Rectangle 10"/>
            <p:cNvSpPr>
              <a:spLocks noChangeArrowheads="1"/>
            </p:cNvSpPr>
            <p:nvPr/>
          </p:nvSpPr>
          <p:spPr bwMode="gray">
            <a:xfrm>
              <a:off x="0" y="498"/>
              <a:ext cx="3888" cy="7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540000" tIns="0" rIns="360000" bIns="0" anchor="ctr"/>
            <a:lstStyle/>
            <a:p>
              <a:pPr defTabSz="914354">
                <a:lnSpc>
                  <a:spcPct val="90000"/>
                </a:lnSpc>
              </a:pPr>
              <a:endParaRPr lang="fr-FR" sz="3200" b="1"/>
            </a:p>
          </p:txBody>
        </p:sp>
      </p:grpSp>
      <p:sp>
        <p:nvSpPr>
          <p:cNvPr id="39" name="AutoShape 72"/>
          <p:cNvSpPr>
            <a:spLocks/>
          </p:cNvSpPr>
          <p:nvPr userDrawn="1"/>
        </p:nvSpPr>
        <p:spPr bwMode="gray">
          <a:xfrm>
            <a:off x="755652" y="4543428"/>
            <a:ext cx="167216" cy="847725"/>
          </a:xfrm>
          <a:prstGeom prst="leftBracket">
            <a:avLst>
              <a:gd name="adj" fmla="val 0"/>
            </a:avLst>
          </a:prstGeom>
          <a:noFill/>
          <a:ln w="38100">
            <a:solidFill>
              <a:srgbClr val="A59D95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>
                <a:latin typeface="+mn-lt"/>
              </a:defRPr>
            </a:lvl1pPr>
            <a:lvl2pPr>
              <a:defRPr sz="3200" b="1">
                <a:latin typeface="+mn-lt"/>
              </a:defRPr>
            </a:lvl2pPr>
            <a:lvl3pPr>
              <a:defRPr sz="3200" b="1">
                <a:latin typeface="+mn-lt"/>
              </a:defRPr>
            </a:lvl3pPr>
            <a:lvl4pPr>
              <a:defRPr sz="3200" b="1">
                <a:latin typeface="+mn-lt"/>
              </a:defRPr>
            </a:lvl4pPr>
            <a:lvl5pPr>
              <a:defRPr sz="3200" b="1">
                <a:latin typeface="+mn-lt"/>
              </a:defRPr>
            </a:lvl5pPr>
          </a:lstStyle>
          <a:p>
            <a:pPr marL="0" marR="0" lvl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Title of the presentation 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on one or two lines</a:t>
            </a:r>
          </a:p>
        </p:txBody>
      </p:sp>
      <p:sp>
        <p:nvSpPr>
          <p:cNvPr id="44" name="Text Placeholder 32"/>
          <p:cNvSpPr>
            <a:spLocks noGrp="1"/>
          </p:cNvSpPr>
          <p:nvPr>
            <p:ph type="body" sz="quarter" idx="11" hasCustomPrompt="1"/>
          </p:nvPr>
        </p:nvSpPr>
        <p:spPr>
          <a:xfrm>
            <a:off x="1055441" y="4625288"/>
            <a:ext cx="10780964" cy="369332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z="1800" b="1">
                <a:latin typeface="Arial" pitchFamily="34" charset="0"/>
                <a:cs typeface="Arial" pitchFamily="34" charset="0"/>
              </a:rPr>
              <a:t>First Name LAST NAME – Speaker’s job title</a:t>
            </a:r>
          </a:p>
        </p:txBody>
      </p:sp>
      <p:sp>
        <p:nvSpPr>
          <p:cNvPr id="45" name="Text Placeholder 50"/>
          <p:cNvSpPr>
            <a:spLocks noGrp="1"/>
          </p:cNvSpPr>
          <p:nvPr>
            <p:ph type="body" sz="quarter" idx="14" hasCustomPrompt="1"/>
          </p:nvPr>
        </p:nvSpPr>
        <p:spPr>
          <a:xfrm>
            <a:off x="1055441" y="5059144"/>
            <a:ext cx="10780964" cy="30480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 sz="14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Place and date</a:t>
            </a:r>
          </a:p>
        </p:txBody>
      </p:sp>
      <p:sp>
        <p:nvSpPr>
          <p:cNvPr id="46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59974"/>
      </p:ext>
    </p:extLst>
  </p:cSld>
  <p:clrMapOvr>
    <a:masterClrMapping/>
  </p:clrMapOvr>
  <p:transition spd="med"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5790" y="233646"/>
            <a:ext cx="4030904" cy="39850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1801" y="238922"/>
            <a:ext cx="3942977" cy="39115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350" y="238922"/>
            <a:ext cx="3962400" cy="3913187"/>
          </a:xfrm>
          <a:prstGeom prst="rect">
            <a:avLst/>
          </a:prstGeom>
        </p:spPr>
      </p:pic>
      <p:sp>
        <p:nvSpPr>
          <p:cNvPr id="78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</a:rPr>
              <a:t>www.technip.com</a:t>
            </a:r>
            <a:endParaRPr lang="en-US" sz="1400">
              <a:solidFill>
                <a:srgbClr val="5E6A71"/>
              </a:solidFill>
            </a:endParaRPr>
          </a:p>
        </p:txBody>
      </p:sp>
      <p:grpSp>
        <p:nvGrpSpPr>
          <p:cNvPr id="80" name="Group 30"/>
          <p:cNvGrpSpPr>
            <a:grpSpLocks/>
          </p:cNvGrpSpPr>
          <p:nvPr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8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8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"/>
            <p:cNvSpPr>
              <a:spLocks noChangeArrowheads="1"/>
            </p:cNvSpPr>
            <p:nvPr/>
          </p:nvSpPr>
          <p:spPr bwMode="gray">
            <a:xfrm>
              <a:off x="0" y="2614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24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Image 4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68413"/>
      </p:ext>
    </p:extLst>
  </p:cSld>
  <p:clrMapOvr>
    <a:masterClrMapping/>
  </p:clrMapOvr>
  <p:transition spd="med"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350" y="233644"/>
            <a:ext cx="4285055" cy="40339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879" y="233644"/>
            <a:ext cx="4443963" cy="40212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7418" y="233644"/>
            <a:ext cx="3844257" cy="3956711"/>
          </a:xfrm>
          <a:prstGeom prst="rect">
            <a:avLst/>
          </a:prstGeom>
        </p:spPr>
      </p:pic>
      <p:sp>
        <p:nvSpPr>
          <p:cNvPr id="78" name="Text Box 77"/>
          <p:cNvSpPr txBox="1">
            <a:spLocks noChangeArrowheads="1"/>
          </p:cNvSpPr>
          <p:nvPr userDrawn="1"/>
        </p:nvSpPr>
        <p:spPr bwMode="gray">
          <a:xfrm>
            <a:off x="605370" y="6391377"/>
            <a:ext cx="92837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354">
              <a:spcBef>
                <a:spcPct val="50000"/>
              </a:spcBef>
            </a:pPr>
            <a:r>
              <a:rPr lang="en-US" sz="1400" b="1">
                <a:solidFill>
                  <a:srgbClr val="5E6A71"/>
                </a:solidFill>
              </a:rPr>
              <a:t>www.technip.com</a:t>
            </a:r>
            <a:endParaRPr lang="en-US" sz="1400">
              <a:solidFill>
                <a:srgbClr val="5E6A71"/>
              </a:solidFill>
            </a:endParaRPr>
          </a:p>
        </p:txBody>
      </p:sp>
      <p:grpSp>
        <p:nvGrpSpPr>
          <p:cNvPr id="80" name="Group 30"/>
          <p:cNvGrpSpPr>
            <a:grpSpLocks/>
          </p:cNvGrpSpPr>
          <p:nvPr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86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18" cy="27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Espace réservé du titre 1"/>
          <p:cNvSpPr>
            <a:spLocks noGrp="1"/>
          </p:cNvSpPr>
          <p:nvPr>
            <p:ph type="ctrTitle" hasCustomPrompt="1"/>
          </p:nvPr>
        </p:nvSpPr>
        <p:spPr>
          <a:xfrm>
            <a:off x="0" y="790575"/>
            <a:ext cx="8229600" cy="1150938"/>
          </a:xfrm>
          <a:solidFill>
            <a:schemeClr val="bg1"/>
          </a:solidFill>
          <a:extLst/>
        </p:spPr>
        <p:txBody>
          <a:bodyPr lIns="540000" rIns="360000"/>
          <a:lstStyle>
            <a:lvl1pPr defTabSz="914354" eaLnBrk="1" hangingPunct="1">
              <a:defRPr sz="320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en-US" noProof="0"/>
          </a:p>
        </p:txBody>
      </p:sp>
      <p:sp>
        <p:nvSpPr>
          <p:cNvPr id="18" name="Rectangle 11"/>
          <p:cNvSpPr>
            <a:spLocks noChangeArrowheads="1"/>
          </p:cNvSpPr>
          <p:nvPr userDrawn="1"/>
        </p:nvSpPr>
        <p:spPr bwMode="gray">
          <a:xfrm>
            <a:off x="94857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12"/>
          <p:cNvSpPr>
            <a:spLocks noChangeArrowheads="1"/>
          </p:cNvSpPr>
          <p:nvPr userDrawn="1"/>
        </p:nvSpPr>
        <p:spPr bwMode="gray">
          <a:xfrm>
            <a:off x="90653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3"/>
          <p:cNvSpPr>
            <a:spLocks noChangeArrowheads="1"/>
          </p:cNvSpPr>
          <p:nvPr userDrawn="1"/>
        </p:nvSpPr>
        <p:spPr bwMode="gray">
          <a:xfrm>
            <a:off x="83462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Image 4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3" y="6206112"/>
            <a:ext cx="1936012" cy="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0557"/>
      </p:ext>
    </p:extLst>
  </p:cSld>
  <p:clrMapOvr>
    <a:masterClrMapping/>
  </p:clrMapOvr>
  <p:transition spd="med"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093205"/>
      </p:ext>
    </p:extLst>
  </p:cSld>
  <p:clrMapOvr>
    <a:masterClrMapping/>
  </p:clrMapOvr>
  <p:transition spd="med"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7" name="TextBox 6"/>
          <p:cNvSpPr txBox="1"/>
          <p:nvPr userDrawn="1"/>
        </p:nvSpPr>
        <p:spPr>
          <a:xfrm>
            <a:off x="1512002" y="252001"/>
            <a:ext cx="10155934" cy="6567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914354">
              <a:lnSpc>
                <a:spcPct val="90000"/>
              </a:lnSpc>
            </a:pPr>
            <a:r>
              <a:rPr lang="en-US" sz="2600" b="1">
                <a:solidFill>
                  <a:srgbClr val="0046AD"/>
                </a:solidFill>
                <a:latin typeface="Arial"/>
                <a:cs typeface="Arial" pitchFamily="34" charset="0"/>
              </a:rPr>
              <a:t>Table of contents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20700" y="5476878"/>
            <a:ext cx="1219200" cy="981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260002"/>
            <a:ext cx="10155936" cy="4555013"/>
          </a:xfrm>
          <a:prstGeom prst="rect">
            <a:avLst/>
          </a:prstGeom>
        </p:spPr>
        <p:txBody>
          <a:bodyPr lIns="0" tIns="0" rIns="0" bIns="0"/>
          <a:lstStyle>
            <a:lvl1pPr marL="342883" indent="-342883" eaLnBrk="0" hangingPunct="0">
              <a:spcBef>
                <a:spcPct val="50000"/>
              </a:spcBef>
              <a:buClr>
                <a:srgbClr val="0046AD"/>
              </a:buClr>
              <a:buFont typeface="+mj-lt"/>
              <a:buAutoNum type="arabicPeriod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  <a:lvl4pPr>
              <a:buNone/>
              <a:defRPr/>
            </a:lvl4pPr>
          </a:lstStyle>
          <a:p>
            <a:pPr lvl="0"/>
            <a:r>
              <a:rPr lang="en-US"/>
              <a:t>Chapter 1</a:t>
            </a:r>
          </a:p>
          <a:p>
            <a:pPr lvl="1"/>
            <a:r>
              <a:rPr lang="en-US"/>
              <a:t>Sub-chapter</a:t>
            </a:r>
          </a:p>
          <a:p>
            <a:pPr lvl="2"/>
            <a:r>
              <a:rPr lang="en-US"/>
              <a:t>Subdivision</a:t>
            </a:r>
          </a:p>
          <a:p>
            <a:pPr lvl="0"/>
            <a:r>
              <a:rPr lang="en-US"/>
              <a:t>Chapter 2</a:t>
            </a:r>
          </a:p>
          <a:p>
            <a:pPr lvl="1"/>
            <a:r>
              <a:rPr lang="en-US"/>
              <a:t>Sub-chapter</a:t>
            </a:r>
          </a:p>
          <a:p>
            <a:pPr lvl="2"/>
            <a:r>
              <a:rPr lang="en-US"/>
              <a:t>subdivision</a:t>
            </a:r>
          </a:p>
          <a:p>
            <a:pPr lvl="0"/>
            <a:r>
              <a:rPr lang="en-US"/>
              <a:t>Chapter 3</a:t>
            </a:r>
          </a:p>
          <a:p>
            <a:pPr lvl="0"/>
            <a:r>
              <a:rPr lang="en-US"/>
              <a:t>Chapter 4</a:t>
            </a:r>
          </a:p>
          <a:p>
            <a:pPr lvl="0"/>
            <a:r>
              <a:rPr lang="en-US"/>
              <a:t>Chapter 5</a:t>
            </a:r>
          </a:p>
          <a:p>
            <a:pPr lvl="0"/>
            <a:r>
              <a:rPr lang="en-US" err="1"/>
              <a:t>Ect</a:t>
            </a:r>
            <a:r>
              <a:rPr lang="en-US"/>
              <a:t>. </a:t>
            </a:r>
            <a:r>
              <a:rPr lang="en-US" err="1"/>
              <a:t>ect</a:t>
            </a:r>
            <a:r>
              <a:rPr lang="en-US"/>
              <a:t>. </a:t>
            </a:r>
            <a:r>
              <a:rPr lang="en-US" err="1"/>
              <a:t>ect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3357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1" y="252001"/>
            <a:ext cx="10155935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600" b="1" kern="1200" dirty="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260003"/>
            <a:ext cx="10155936" cy="4555013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/>
              <a:t>Type here</a:t>
            </a:r>
          </a:p>
          <a:p>
            <a:pPr lvl="2"/>
            <a:r>
              <a:rPr lang="en-US"/>
              <a:t>Type here</a:t>
            </a:r>
          </a:p>
          <a:p>
            <a:pPr lvl="0"/>
            <a:r>
              <a:rPr lang="en-US"/>
              <a:t>Click on “new slide” to get access to more lay out</a:t>
            </a:r>
          </a:p>
          <a:p>
            <a:pPr lvl="1"/>
            <a:r>
              <a:rPr lang="en-US"/>
              <a:t>Maps</a:t>
            </a:r>
          </a:p>
          <a:p>
            <a:pPr lvl="1"/>
            <a:r>
              <a:rPr lang="en-US"/>
              <a:t>Charts</a:t>
            </a:r>
          </a:p>
          <a:p>
            <a:pPr lvl="1"/>
            <a:r>
              <a:rPr lang="en-US"/>
              <a:t>Photos</a:t>
            </a:r>
          </a:p>
          <a:p>
            <a:pPr lvl="1"/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14181588"/>
      </p:ext>
    </p:extLst>
  </p:cSld>
  <p:clrMapOvr>
    <a:masterClrMapping/>
  </p:clrMapOvr>
  <p:transition spd="med">
    <p:wipe dir="r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1" y="252001"/>
            <a:ext cx="10155935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837952"/>
            <a:ext cx="10155936" cy="3977063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0"/>
            <a:r>
              <a:rPr lang="en-US"/>
              <a:t>Type here</a:t>
            </a:r>
          </a:p>
          <a:p>
            <a:pPr lvl="1"/>
            <a:r>
              <a:rPr lang="en-US"/>
              <a:t>Type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3" y="1134000"/>
            <a:ext cx="10155933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</p:spTree>
    <p:extLst>
      <p:ext uri="{BB962C8B-B14F-4D97-AF65-F5344CB8AC3E}">
        <p14:creationId xmlns:p14="http://schemas.microsoft.com/office/powerpoint/2010/main" val="2673762223"/>
      </p:ext>
    </p:extLst>
  </p:cSld>
  <p:clrMapOvr>
    <a:masterClrMapping/>
  </p:clrMapOvr>
  <p:transition spd="med"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0" y="252001"/>
            <a:ext cx="10434649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12000" y="1260003"/>
            <a:ext cx="5040000" cy="4555013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0"/>
            <a:r>
              <a:rPr lang="en-US"/>
              <a:t>Type here</a:t>
            </a:r>
          </a:p>
          <a:p>
            <a:pPr lvl="1"/>
            <a:r>
              <a:rPr lang="en-US"/>
              <a:t>Type here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974600" y="1260002"/>
            <a:ext cx="5040000" cy="4555013"/>
          </a:xfrm>
          <a:prstGeom prst="rect">
            <a:avLst/>
          </a:prstGeom>
        </p:spPr>
        <p:txBody>
          <a:bodyPr lIns="0" tIns="0" rIns="0" bIns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baseline="0"/>
            </a:lvl3pPr>
          </a:lstStyle>
          <a:p>
            <a:pPr lvl="0"/>
            <a:r>
              <a:rPr lang="en-US"/>
              <a:t>Just start typing here, pressing tab to make smaller bullets and alt-tab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0"/>
            <a:r>
              <a:rPr lang="en-US"/>
              <a:t>Type here</a:t>
            </a:r>
          </a:p>
          <a:p>
            <a:pPr lvl="1"/>
            <a:r>
              <a:rPr lang="en-US"/>
              <a:t>Type here</a:t>
            </a:r>
          </a:p>
        </p:txBody>
      </p:sp>
    </p:spTree>
    <p:extLst>
      <p:ext uri="{BB962C8B-B14F-4D97-AF65-F5344CB8AC3E}">
        <p14:creationId xmlns:p14="http://schemas.microsoft.com/office/powerpoint/2010/main" val="3450536360"/>
      </p:ext>
    </p:extLst>
  </p:cSld>
  <p:clrMapOvr>
    <a:masterClrMapping/>
  </p:clrMapOvr>
  <p:transition spd="med"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252003"/>
            <a:ext cx="10525358" cy="6969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FE1AC2-742D-4027-9B75-1DBD96890C9C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16193" y="1268414"/>
            <a:ext cx="10640484" cy="4546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9936777" y="1228609"/>
            <a:ext cx="2279904" cy="26517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-11113" algn="l"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000"/>
              <a:t>Caption of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45112"/>
      </p:ext>
    </p:extLst>
  </p:cSld>
  <p:clrMapOvr>
    <a:masterClrMapping/>
  </p:clrMapOvr>
  <p:transition spd="med">
    <p:wipe dir="r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1" y="252003"/>
            <a:ext cx="10480353" cy="6969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FE1AC2-742D-4027-9B75-1DBD96890C9C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2" hasCustomPrompt="1"/>
          </p:nvPr>
        </p:nvSpPr>
        <p:spPr>
          <a:xfrm>
            <a:off x="1509184" y="1133475"/>
            <a:ext cx="10682816" cy="46815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81000693"/>
      </p:ext>
    </p:extLst>
  </p:cSld>
  <p:clrMapOvr>
    <a:masterClrMapping/>
  </p:clrMapOvr>
  <p:transition spd="med">
    <p:wipe dir="r"/>
  </p:transition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A2F3F-96A0-4ABF-B2B1-69C109CF4D7D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12004" y="252001"/>
            <a:ext cx="10146627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00" baseline="0">
                <a:solidFill>
                  <a:srgbClr val="0046AD"/>
                </a:solidFill>
              </a:defRPr>
            </a:lvl1pPr>
          </a:lstStyle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530329" y="1837950"/>
            <a:ext cx="4745691" cy="3977064"/>
          </a:xfrm>
          <a:prstGeom prst="rect">
            <a:avLst/>
          </a:prstGeom>
        </p:spPr>
        <p:txBody>
          <a:bodyPr lIns="0" tIns="0" rIns="0" bIns="0" anchor="t" anchorCtr="0"/>
          <a:lstStyle>
            <a:lvl1pPr marL="180965" indent="-180965" eaLnBrk="0" hangingPunct="0">
              <a:spcBef>
                <a:spcPct val="50000"/>
              </a:spcBef>
              <a:buClr>
                <a:srgbClr val="0046AD"/>
              </a:buClr>
              <a:buFont typeface="Wingdings" pitchFamily="2" charset="2"/>
              <a:buChar char="§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ea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baseline="0"/>
            </a:lvl2pPr>
            <a:lvl3pPr marL="539723" indent="-184142" ea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/>
            </a:lvl3pPr>
          </a:lstStyle>
          <a:p>
            <a:pPr lvl="0"/>
            <a:r>
              <a:rPr lang="en-US"/>
              <a:t>Just start typing here, pressing tab to make smaller bullets and shift-tab to make larger bullets</a:t>
            </a:r>
          </a:p>
          <a:p>
            <a:pPr lvl="1"/>
            <a:r>
              <a:rPr lang="en-US" sz="1600"/>
              <a:t>Type here</a:t>
            </a:r>
          </a:p>
          <a:p>
            <a:pPr lvl="2"/>
            <a:r>
              <a:rPr lang="en-US" sz="1400"/>
              <a:t>Type here</a:t>
            </a:r>
          </a:p>
          <a:p>
            <a:pPr lvl="3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7088468" y="1837015"/>
            <a:ext cx="4608576" cy="283464"/>
          </a:xfrm>
          <a:prstGeom prst="rect">
            <a:avLst/>
          </a:prstGeom>
          <a:solidFill>
            <a:srgbClr val="A59D95"/>
          </a:solidFill>
        </p:spPr>
        <p:txBody>
          <a:bodyPr/>
          <a:lstStyle>
            <a:lvl1pPr algn="l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>
                <a:solidFill>
                  <a:schemeClr val="bg1"/>
                </a:solidFill>
              </a:rPr>
              <a:t>Title of the graph here</a:t>
            </a:r>
            <a:endParaRPr lang="en-US"/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9"/>
          </p:nvPr>
        </p:nvSpPr>
        <p:spPr>
          <a:xfrm>
            <a:off x="7123207" y="2140980"/>
            <a:ext cx="4535424" cy="36740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512001" y="1138238"/>
            <a:ext cx="10146630" cy="466344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buNone/>
              <a:defRPr sz="2000">
                <a:solidFill>
                  <a:srgbClr val="A59D95"/>
                </a:solidFill>
              </a:defRPr>
            </a:lvl1pPr>
          </a:lstStyle>
          <a:p>
            <a:pPr lvl="0"/>
            <a:r>
              <a:rPr lang="en-US"/>
              <a:t>Subheading (if needed)</a:t>
            </a:r>
          </a:p>
        </p:txBody>
      </p:sp>
      <p:sp>
        <p:nvSpPr>
          <p:cNvPr id="10" name="Line 22"/>
          <p:cNvSpPr>
            <a:spLocks noChangeShapeType="1"/>
          </p:cNvSpPr>
          <p:nvPr userDrawn="1"/>
        </p:nvSpPr>
        <p:spPr bwMode="gray">
          <a:xfrm>
            <a:off x="7080254" y="5814265"/>
            <a:ext cx="4603749" cy="0"/>
          </a:xfrm>
          <a:prstGeom prst="line">
            <a:avLst/>
          </a:prstGeom>
          <a:noFill/>
          <a:ln w="19050">
            <a:solidFill>
              <a:srgbClr val="A59D95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1E1E1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0908963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70"/>
          <p:cNvGrpSpPr>
            <a:grpSpLocks/>
          </p:cNvGrpSpPr>
          <p:nvPr/>
        </p:nvGrpSpPr>
        <p:grpSpPr bwMode="auto">
          <a:xfrm>
            <a:off x="1" y="3"/>
            <a:ext cx="12189884" cy="4416425"/>
            <a:chOff x="0" y="0"/>
            <a:chExt cx="5759" cy="2782"/>
          </a:xfrm>
        </p:grpSpPr>
        <p:sp>
          <p:nvSpPr>
            <p:cNvPr id="23" name="Rectangle 6"/>
            <p:cNvSpPr>
              <a:spLocks noChangeArrowheads="1"/>
            </p:cNvSpPr>
            <p:nvPr/>
          </p:nvSpPr>
          <p:spPr bwMode="gray">
            <a:xfrm>
              <a:off x="0" y="0"/>
              <a:ext cx="159" cy="278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gray">
            <a:xfrm>
              <a:off x="0" y="0"/>
              <a:ext cx="5759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gray">
            <a:xfrm>
              <a:off x="0" y="2623"/>
              <a:ext cx="5759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Text Placeholder 4"/>
          <p:cNvSpPr txBox="1">
            <a:spLocks/>
          </p:cNvSpPr>
          <p:nvPr userDrawn="1"/>
        </p:nvSpPr>
        <p:spPr>
          <a:xfrm>
            <a:off x="755652" y="908051"/>
            <a:ext cx="7486649" cy="900113"/>
          </a:xfrm>
          <a:prstGeom prst="rect">
            <a:avLst/>
          </a:prstGeom>
        </p:spPr>
        <p:txBody>
          <a:bodyPr/>
          <a:lstStyle>
            <a:lvl1pPr marL="0" indent="0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8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200"/>
              <a:t>Click to edit Master text styles</a:t>
            </a:r>
            <a:endParaRPr lang="fr-FR" sz="3200"/>
          </a:p>
        </p:txBody>
      </p:sp>
      <p:grpSp>
        <p:nvGrpSpPr>
          <p:cNvPr id="54" name="Group 38"/>
          <p:cNvGrpSpPr>
            <a:grpSpLocks/>
          </p:cNvGrpSpPr>
          <p:nvPr userDrawn="1"/>
        </p:nvGrpSpPr>
        <p:grpSpPr bwMode="auto">
          <a:xfrm>
            <a:off x="10461485" y="5904275"/>
            <a:ext cx="1292225" cy="673100"/>
            <a:chOff x="4778" y="3738"/>
            <a:chExt cx="814" cy="424"/>
          </a:xfrm>
        </p:grpSpPr>
        <p:sp>
          <p:nvSpPr>
            <p:cNvPr id="55" name="Freeform 19"/>
            <p:cNvSpPr>
              <a:spLocks/>
            </p:cNvSpPr>
            <p:nvPr/>
          </p:nvSpPr>
          <p:spPr bwMode="gray">
            <a:xfrm>
              <a:off x="4867" y="4094"/>
              <a:ext cx="40" cy="67"/>
            </a:xfrm>
            <a:custGeom>
              <a:avLst/>
              <a:gdLst>
                <a:gd name="T0" fmla="*/ 36 w 112"/>
                <a:gd name="T1" fmla="*/ 24 h 187"/>
                <a:gd name="T2" fmla="*/ 20 w 112"/>
                <a:gd name="T3" fmla="*/ 24 h 187"/>
                <a:gd name="T4" fmla="*/ 14 w 112"/>
                <a:gd name="T5" fmla="*/ 51 h 187"/>
                <a:gd name="T6" fmla="*/ 14 w 112"/>
                <a:gd name="T7" fmla="*/ 53 h 187"/>
                <a:gd name="T8" fmla="*/ 20 w 112"/>
                <a:gd name="T9" fmla="*/ 59 h 187"/>
                <a:gd name="T10" fmla="*/ 25 w 112"/>
                <a:gd name="T11" fmla="*/ 58 h 187"/>
                <a:gd name="T12" fmla="*/ 24 w 112"/>
                <a:gd name="T13" fmla="*/ 66 h 187"/>
                <a:gd name="T14" fmla="*/ 17 w 112"/>
                <a:gd name="T15" fmla="*/ 67 h 187"/>
                <a:gd name="T16" fmla="*/ 4 w 112"/>
                <a:gd name="T17" fmla="*/ 54 h 187"/>
                <a:gd name="T18" fmla="*/ 4 w 112"/>
                <a:gd name="T19" fmla="*/ 51 h 187"/>
                <a:gd name="T20" fmla="*/ 10 w 112"/>
                <a:gd name="T21" fmla="*/ 24 h 187"/>
                <a:gd name="T22" fmla="*/ 0 w 112"/>
                <a:gd name="T23" fmla="*/ 24 h 187"/>
                <a:gd name="T24" fmla="*/ 2 w 112"/>
                <a:gd name="T25" fmla="*/ 16 h 187"/>
                <a:gd name="T26" fmla="*/ 12 w 112"/>
                <a:gd name="T27" fmla="*/ 16 h 187"/>
                <a:gd name="T28" fmla="*/ 14 w 112"/>
                <a:gd name="T29" fmla="*/ 5 h 187"/>
                <a:gd name="T30" fmla="*/ 25 w 112"/>
                <a:gd name="T31" fmla="*/ 0 h 187"/>
                <a:gd name="T32" fmla="*/ 22 w 112"/>
                <a:gd name="T33" fmla="*/ 16 h 187"/>
                <a:gd name="T34" fmla="*/ 40 w 112"/>
                <a:gd name="T35" fmla="*/ 16 h 187"/>
                <a:gd name="T36" fmla="*/ 36 w 112"/>
                <a:gd name="T37" fmla="*/ 24 h 1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2"/>
                <a:gd name="T58" fmla="*/ 0 h 187"/>
                <a:gd name="T59" fmla="*/ 112 w 112"/>
                <a:gd name="T60" fmla="*/ 187 h 1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2" h="187">
                  <a:moveTo>
                    <a:pt x="101" y="67"/>
                  </a:moveTo>
                  <a:cubicBezTo>
                    <a:pt x="56" y="67"/>
                    <a:pt x="56" y="67"/>
                    <a:pt x="56" y="67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9" y="144"/>
                    <a:pt x="38" y="147"/>
                    <a:pt x="38" y="149"/>
                  </a:cubicBezTo>
                  <a:cubicBezTo>
                    <a:pt x="38" y="160"/>
                    <a:pt x="44" y="164"/>
                    <a:pt x="55" y="164"/>
                  </a:cubicBezTo>
                  <a:cubicBezTo>
                    <a:pt x="60" y="164"/>
                    <a:pt x="66" y="163"/>
                    <a:pt x="71" y="161"/>
                  </a:cubicBezTo>
                  <a:cubicBezTo>
                    <a:pt x="66" y="184"/>
                    <a:pt x="66" y="184"/>
                    <a:pt x="66" y="184"/>
                  </a:cubicBezTo>
                  <a:cubicBezTo>
                    <a:pt x="61" y="186"/>
                    <a:pt x="52" y="187"/>
                    <a:pt x="47" y="187"/>
                  </a:cubicBezTo>
                  <a:cubicBezTo>
                    <a:pt x="25" y="187"/>
                    <a:pt x="9" y="174"/>
                    <a:pt x="10" y="151"/>
                  </a:cubicBezTo>
                  <a:cubicBezTo>
                    <a:pt x="10" y="148"/>
                    <a:pt x="10" y="145"/>
                    <a:pt x="11" y="14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112" y="44"/>
                    <a:pt x="112" y="44"/>
                    <a:pt x="112" y="44"/>
                  </a:cubicBezTo>
                  <a:lnTo>
                    <a:pt x="101" y="67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gray">
            <a:xfrm>
              <a:off x="4901" y="4108"/>
              <a:ext cx="57" cy="54"/>
            </a:xfrm>
            <a:custGeom>
              <a:avLst/>
              <a:gdLst>
                <a:gd name="T0" fmla="*/ 46 w 158"/>
                <a:gd name="T1" fmla="*/ 53 h 149"/>
                <a:gd name="T2" fmla="*/ 36 w 158"/>
                <a:gd name="T3" fmla="*/ 53 h 149"/>
                <a:gd name="T4" fmla="*/ 38 w 158"/>
                <a:gd name="T5" fmla="*/ 43 h 149"/>
                <a:gd name="T6" fmla="*/ 38 w 158"/>
                <a:gd name="T7" fmla="*/ 43 h 149"/>
                <a:gd name="T8" fmla="*/ 18 w 158"/>
                <a:gd name="T9" fmla="*/ 54 h 149"/>
                <a:gd name="T10" fmla="*/ 1 w 158"/>
                <a:gd name="T11" fmla="*/ 33 h 149"/>
                <a:gd name="T12" fmla="*/ 1 w 158"/>
                <a:gd name="T13" fmla="*/ 28 h 149"/>
                <a:gd name="T14" fmla="*/ 39 w 158"/>
                <a:gd name="T15" fmla="*/ 0 h 149"/>
                <a:gd name="T16" fmla="*/ 57 w 158"/>
                <a:gd name="T17" fmla="*/ 4 h 149"/>
                <a:gd name="T18" fmla="*/ 46 w 158"/>
                <a:gd name="T19" fmla="*/ 53 h 149"/>
                <a:gd name="T20" fmla="*/ 37 w 158"/>
                <a:gd name="T21" fmla="*/ 8 h 149"/>
                <a:gd name="T22" fmla="*/ 12 w 158"/>
                <a:gd name="T23" fmla="*/ 29 h 149"/>
                <a:gd name="T24" fmla="*/ 11 w 158"/>
                <a:gd name="T25" fmla="*/ 33 h 149"/>
                <a:gd name="T26" fmla="*/ 21 w 158"/>
                <a:gd name="T27" fmla="*/ 45 h 149"/>
                <a:gd name="T28" fmla="*/ 43 w 158"/>
                <a:gd name="T29" fmla="*/ 21 h 149"/>
                <a:gd name="T30" fmla="*/ 45 w 158"/>
                <a:gd name="T31" fmla="*/ 10 h 149"/>
                <a:gd name="T32" fmla="*/ 37 w 158"/>
                <a:gd name="T33" fmla="*/ 8 h 1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8"/>
                <a:gd name="T52" fmla="*/ 0 h 149"/>
                <a:gd name="T53" fmla="*/ 158 w 158"/>
                <a:gd name="T54" fmla="*/ 149 h 14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8" h="149">
                  <a:moveTo>
                    <a:pt x="127" y="145"/>
                  </a:moveTo>
                  <a:cubicBezTo>
                    <a:pt x="99" y="145"/>
                    <a:pt x="99" y="145"/>
                    <a:pt x="99" y="145"/>
                  </a:cubicBezTo>
                  <a:cubicBezTo>
                    <a:pt x="105" y="118"/>
                    <a:pt x="105" y="118"/>
                    <a:pt x="105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91" y="140"/>
                    <a:pt x="70" y="149"/>
                    <a:pt x="51" y="149"/>
                  </a:cubicBezTo>
                  <a:cubicBezTo>
                    <a:pt x="15" y="149"/>
                    <a:pt x="0" y="121"/>
                    <a:pt x="2" y="92"/>
                  </a:cubicBezTo>
                  <a:cubicBezTo>
                    <a:pt x="2" y="88"/>
                    <a:pt x="2" y="83"/>
                    <a:pt x="4" y="78"/>
                  </a:cubicBezTo>
                  <a:cubicBezTo>
                    <a:pt x="16" y="27"/>
                    <a:pt x="63" y="0"/>
                    <a:pt x="107" y="0"/>
                  </a:cubicBezTo>
                  <a:cubicBezTo>
                    <a:pt x="126" y="0"/>
                    <a:pt x="144" y="4"/>
                    <a:pt x="158" y="12"/>
                  </a:cubicBezTo>
                  <a:lnTo>
                    <a:pt x="127" y="145"/>
                  </a:lnTo>
                  <a:close/>
                  <a:moveTo>
                    <a:pt x="102" y="23"/>
                  </a:moveTo>
                  <a:cubicBezTo>
                    <a:pt x="70" y="23"/>
                    <a:pt x="39" y="49"/>
                    <a:pt x="32" y="81"/>
                  </a:cubicBezTo>
                  <a:cubicBezTo>
                    <a:pt x="31" y="85"/>
                    <a:pt x="31" y="88"/>
                    <a:pt x="30" y="92"/>
                  </a:cubicBezTo>
                  <a:cubicBezTo>
                    <a:pt x="29" y="109"/>
                    <a:pt x="36" y="125"/>
                    <a:pt x="59" y="125"/>
                  </a:cubicBezTo>
                  <a:cubicBezTo>
                    <a:pt x="80" y="125"/>
                    <a:pt x="108" y="100"/>
                    <a:pt x="118" y="59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1" y="25"/>
                    <a:pt x="111" y="23"/>
                    <a:pt x="102" y="23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1"/>
            <p:cNvSpPr>
              <a:spLocks/>
            </p:cNvSpPr>
            <p:nvPr/>
          </p:nvSpPr>
          <p:spPr bwMode="gray">
            <a:xfrm>
              <a:off x="4958" y="4081"/>
              <a:ext cx="56" cy="80"/>
            </a:xfrm>
            <a:custGeom>
              <a:avLst/>
              <a:gdLst>
                <a:gd name="T0" fmla="*/ 28 w 369"/>
                <a:gd name="T1" fmla="*/ 54 h 529"/>
                <a:gd name="T2" fmla="*/ 45 w 369"/>
                <a:gd name="T3" fmla="*/ 80 h 529"/>
                <a:gd name="T4" fmla="*/ 32 w 369"/>
                <a:gd name="T5" fmla="*/ 80 h 529"/>
                <a:gd name="T6" fmla="*/ 16 w 369"/>
                <a:gd name="T7" fmla="*/ 55 h 529"/>
                <a:gd name="T8" fmla="*/ 16 w 369"/>
                <a:gd name="T9" fmla="*/ 55 h 529"/>
                <a:gd name="T10" fmla="*/ 10 w 369"/>
                <a:gd name="T11" fmla="*/ 80 h 529"/>
                <a:gd name="T12" fmla="*/ 0 w 369"/>
                <a:gd name="T13" fmla="*/ 80 h 529"/>
                <a:gd name="T14" fmla="*/ 18 w 369"/>
                <a:gd name="T15" fmla="*/ 0 h 529"/>
                <a:gd name="T16" fmla="*/ 29 w 369"/>
                <a:gd name="T17" fmla="*/ 0 h 529"/>
                <a:gd name="T18" fmla="*/ 17 w 369"/>
                <a:gd name="T19" fmla="*/ 53 h 529"/>
                <a:gd name="T20" fmla="*/ 17 w 369"/>
                <a:gd name="T21" fmla="*/ 53 h 529"/>
                <a:gd name="T22" fmla="*/ 43 w 369"/>
                <a:gd name="T23" fmla="*/ 29 h 529"/>
                <a:gd name="T24" fmla="*/ 56 w 369"/>
                <a:gd name="T25" fmla="*/ 29 h 529"/>
                <a:gd name="T26" fmla="*/ 28 w 369"/>
                <a:gd name="T27" fmla="*/ 54 h 52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9"/>
                <a:gd name="T43" fmla="*/ 0 h 529"/>
                <a:gd name="T44" fmla="*/ 369 w 369"/>
                <a:gd name="T45" fmla="*/ 529 h 52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9" h="529">
                  <a:moveTo>
                    <a:pt x="183" y="360"/>
                  </a:moveTo>
                  <a:lnTo>
                    <a:pt x="295" y="529"/>
                  </a:lnTo>
                  <a:lnTo>
                    <a:pt x="212" y="529"/>
                  </a:lnTo>
                  <a:lnTo>
                    <a:pt x="105" y="364"/>
                  </a:lnTo>
                  <a:lnTo>
                    <a:pt x="66" y="529"/>
                  </a:lnTo>
                  <a:lnTo>
                    <a:pt x="0" y="529"/>
                  </a:lnTo>
                  <a:lnTo>
                    <a:pt x="121" y="0"/>
                  </a:lnTo>
                  <a:lnTo>
                    <a:pt x="188" y="0"/>
                  </a:lnTo>
                  <a:lnTo>
                    <a:pt x="109" y="348"/>
                  </a:lnTo>
                  <a:lnTo>
                    <a:pt x="281" y="193"/>
                  </a:lnTo>
                  <a:lnTo>
                    <a:pt x="369" y="193"/>
                  </a:lnTo>
                  <a:lnTo>
                    <a:pt x="183" y="360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2"/>
            <p:cNvSpPr>
              <a:spLocks noEditPoints="1"/>
            </p:cNvSpPr>
            <p:nvPr/>
          </p:nvSpPr>
          <p:spPr bwMode="gray">
            <a:xfrm>
              <a:off x="5009" y="4108"/>
              <a:ext cx="50" cy="53"/>
            </a:xfrm>
            <a:custGeom>
              <a:avLst/>
              <a:gdLst>
                <a:gd name="T0" fmla="*/ 49 w 140"/>
                <a:gd name="T1" fmla="*/ 17 h 147"/>
                <a:gd name="T2" fmla="*/ 14 w 140"/>
                <a:gd name="T3" fmla="*/ 35 h 147"/>
                <a:gd name="T4" fmla="*/ 11 w 140"/>
                <a:gd name="T5" fmla="*/ 35 h 147"/>
                <a:gd name="T6" fmla="*/ 23 w 140"/>
                <a:gd name="T7" fmla="*/ 44 h 147"/>
                <a:gd name="T8" fmla="*/ 39 w 140"/>
                <a:gd name="T9" fmla="*/ 39 h 147"/>
                <a:gd name="T10" fmla="*/ 37 w 140"/>
                <a:gd name="T11" fmla="*/ 49 h 147"/>
                <a:gd name="T12" fmla="*/ 22 w 140"/>
                <a:gd name="T13" fmla="*/ 53 h 147"/>
                <a:gd name="T14" fmla="*/ 1 w 140"/>
                <a:gd name="T15" fmla="*/ 32 h 147"/>
                <a:gd name="T16" fmla="*/ 1 w 140"/>
                <a:gd name="T17" fmla="*/ 27 h 147"/>
                <a:gd name="T18" fmla="*/ 34 w 140"/>
                <a:gd name="T19" fmla="*/ 0 h 147"/>
                <a:gd name="T20" fmla="*/ 49 w 140"/>
                <a:gd name="T21" fmla="*/ 14 h 147"/>
                <a:gd name="T22" fmla="*/ 49 w 140"/>
                <a:gd name="T23" fmla="*/ 17 h 147"/>
                <a:gd name="T24" fmla="*/ 32 w 140"/>
                <a:gd name="T25" fmla="*/ 9 h 147"/>
                <a:gd name="T26" fmla="*/ 12 w 140"/>
                <a:gd name="T27" fmla="*/ 26 h 147"/>
                <a:gd name="T28" fmla="*/ 14 w 140"/>
                <a:gd name="T29" fmla="*/ 26 h 147"/>
                <a:gd name="T30" fmla="*/ 39 w 140"/>
                <a:gd name="T31" fmla="*/ 17 h 147"/>
                <a:gd name="T32" fmla="*/ 39 w 140"/>
                <a:gd name="T33" fmla="*/ 15 h 147"/>
                <a:gd name="T34" fmla="*/ 32 w 140"/>
                <a:gd name="T35" fmla="*/ 9 h 1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0"/>
                <a:gd name="T55" fmla="*/ 0 h 147"/>
                <a:gd name="T56" fmla="*/ 140 w 140"/>
                <a:gd name="T57" fmla="*/ 147 h 14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0" h="147">
                  <a:moveTo>
                    <a:pt x="137" y="48"/>
                  </a:moveTo>
                  <a:cubicBezTo>
                    <a:pt x="128" y="82"/>
                    <a:pt x="89" y="96"/>
                    <a:pt x="39" y="96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3" y="112"/>
                    <a:pt x="43" y="122"/>
                    <a:pt x="64" y="122"/>
                  </a:cubicBezTo>
                  <a:cubicBezTo>
                    <a:pt x="80" y="122"/>
                    <a:pt x="97" y="117"/>
                    <a:pt x="110" y="108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90" y="144"/>
                    <a:pt x="74" y="147"/>
                    <a:pt x="61" y="147"/>
                  </a:cubicBezTo>
                  <a:cubicBezTo>
                    <a:pt x="22" y="147"/>
                    <a:pt x="0" y="124"/>
                    <a:pt x="2" y="89"/>
                  </a:cubicBezTo>
                  <a:cubicBezTo>
                    <a:pt x="2" y="84"/>
                    <a:pt x="3" y="79"/>
                    <a:pt x="4" y="74"/>
                  </a:cubicBezTo>
                  <a:cubicBezTo>
                    <a:pt x="14" y="34"/>
                    <a:pt x="53" y="0"/>
                    <a:pt x="95" y="0"/>
                  </a:cubicBezTo>
                  <a:cubicBezTo>
                    <a:pt x="122" y="0"/>
                    <a:pt x="140" y="15"/>
                    <a:pt x="138" y="38"/>
                  </a:cubicBezTo>
                  <a:cubicBezTo>
                    <a:pt x="138" y="42"/>
                    <a:pt x="138" y="45"/>
                    <a:pt x="137" y="48"/>
                  </a:cubicBezTo>
                  <a:moveTo>
                    <a:pt x="91" y="25"/>
                  </a:moveTo>
                  <a:cubicBezTo>
                    <a:pt x="69" y="25"/>
                    <a:pt x="43" y="45"/>
                    <a:pt x="34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80" y="73"/>
                    <a:pt x="105" y="63"/>
                    <a:pt x="109" y="47"/>
                  </a:cubicBezTo>
                  <a:cubicBezTo>
                    <a:pt x="109" y="45"/>
                    <a:pt x="110" y="44"/>
                    <a:pt x="110" y="42"/>
                  </a:cubicBezTo>
                  <a:cubicBezTo>
                    <a:pt x="110" y="32"/>
                    <a:pt x="103" y="25"/>
                    <a:pt x="91" y="25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3"/>
            <p:cNvSpPr>
              <a:spLocks noEditPoints="1"/>
            </p:cNvSpPr>
            <p:nvPr/>
          </p:nvSpPr>
          <p:spPr bwMode="gray">
            <a:xfrm>
              <a:off x="5086" y="4088"/>
              <a:ext cx="26" cy="73"/>
            </a:xfrm>
            <a:custGeom>
              <a:avLst/>
              <a:gdLst>
                <a:gd name="T0" fmla="*/ 10 w 75"/>
                <a:gd name="T1" fmla="*/ 73 h 203"/>
                <a:gd name="T2" fmla="*/ 0 w 75"/>
                <a:gd name="T3" fmla="*/ 73 h 203"/>
                <a:gd name="T4" fmla="*/ 11 w 75"/>
                <a:gd name="T5" fmla="*/ 22 h 203"/>
                <a:gd name="T6" fmla="*/ 21 w 75"/>
                <a:gd name="T7" fmla="*/ 22 h 203"/>
                <a:gd name="T8" fmla="*/ 10 w 75"/>
                <a:gd name="T9" fmla="*/ 73 h 203"/>
                <a:gd name="T10" fmla="*/ 19 w 75"/>
                <a:gd name="T11" fmla="*/ 12 h 203"/>
                <a:gd name="T12" fmla="*/ 14 w 75"/>
                <a:gd name="T13" fmla="*/ 6 h 203"/>
                <a:gd name="T14" fmla="*/ 21 w 75"/>
                <a:gd name="T15" fmla="*/ 0 h 203"/>
                <a:gd name="T16" fmla="*/ 26 w 75"/>
                <a:gd name="T17" fmla="*/ 6 h 203"/>
                <a:gd name="T18" fmla="*/ 19 w 75"/>
                <a:gd name="T19" fmla="*/ 12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"/>
                <a:gd name="T31" fmla="*/ 0 h 203"/>
                <a:gd name="T32" fmla="*/ 75 w 75"/>
                <a:gd name="T33" fmla="*/ 203 h 2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" h="203">
                  <a:moveTo>
                    <a:pt x="29" y="203"/>
                  </a:moveTo>
                  <a:cubicBezTo>
                    <a:pt x="0" y="203"/>
                    <a:pt x="0" y="203"/>
                    <a:pt x="0" y="20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61" y="62"/>
                    <a:pt x="61" y="62"/>
                    <a:pt x="61" y="62"/>
                  </a:cubicBezTo>
                  <a:lnTo>
                    <a:pt x="29" y="203"/>
                  </a:lnTo>
                  <a:close/>
                  <a:moveTo>
                    <a:pt x="54" y="34"/>
                  </a:moveTo>
                  <a:cubicBezTo>
                    <a:pt x="48" y="34"/>
                    <a:pt x="39" y="22"/>
                    <a:pt x="40" y="17"/>
                  </a:cubicBezTo>
                  <a:cubicBezTo>
                    <a:pt x="40" y="11"/>
                    <a:pt x="54" y="0"/>
                    <a:pt x="60" y="0"/>
                  </a:cubicBezTo>
                  <a:cubicBezTo>
                    <a:pt x="66" y="0"/>
                    <a:pt x="75" y="12"/>
                    <a:pt x="74" y="17"/>
                  </a:cubicBezTo>
                  <a:cubicBezTo>
                    <a:pt x="74" y="23"/>
                    <a:pt x="60" y="34"/>
                    <a:pt x="54" y="34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4"/>
            <p:cNvSpPr>
              <a:spLocks/>
            </p:cNvSpPr>
            <p:nvPr/>
          </p:nvSpPr>
          <p:spPr bwMode="gray">
            <a:xfrm>
              <a:off x="5114" y="4094"/>
              <a:ext cx="40" cy="67"/>
            </a:xfrm>
            <a:custGeom>
              <a:avLst/>
              <a:gdLst>
                <a:gd name="T0" fmla="*/ 36 w 111"/>
                <a:gd name="T1" fmla="*/ 24 h 187"/>
                <a:gd name="T2" fmla="*/ 20 w 111"/>
                <a:gd name="T3" fmla="*/ 24 h 187"/>
                <a:gd name="T4" fmla="*/ 14 w 111"/>
                <a:gd name="T5" fmla="*/ 51 h 187"/>
                <a:gd name="T6" fmla="*/ 14 w 111"/>
                <a:gd name="T7" fmla="*/ 53 h 187"/>
                <a:gd name="T8" fmla="*/ 19 w 111"/>
                <a:gd name="T9" fmla="*/ 59 h 187"/>
                <a:gd name="T10" fmla="*/ 26 w 111"/>
                <a:gd name="T11" fmla="*/ 58 h 187"/>
                <a:gd name="T12" fmla="*/ 23 w 111"/>
                <a:gd name="T13" fmla="*/ 66 h 187"/>
                <a:gd name="T14" fmla="*/ 17 w 111"/>
                <a:gd name="T15" fmla="*/ 67 h 187"/>
                <a:gd name="T16" fmla="*/ 4 w 111"/>
                <a:gd name="T17" fmla="*/ 54 h 187"/>
                <a:gd name="T18" fmla="*/ 4 w 111"/>
                <a:gd name="T19" fmla="*/ 51 h 187"/>
                <a:gd name="T20" fmla="*/ 10 w 111"/>
                <a:gd name="T21" fmla="*/ 24 h 187"/>
                <a:gd name="T22" fmla="*/ 0 w 111"/>
                <a:gd name="T23" fmla="*/ 24 h 187"/>
                <a:gd name="T24" fmla="*/ 2 w 111"/>
                <a:gd name="T25" fmla="*/ 16 h 187"/>
                <a:gd name="T26" fmla="*/ 12 w 111"/>
                <a:gd name="T27" fmla="*/ 16 h 187"/>
                <a:gd name="T28" fmla="*/ 14 w 111"/>
                <a:gd name="T29" fmla="*/ 5 h 187"/>
                <a:gd name="T30" fmla="*/ 26 w 111"/>
                <a:gd name="T31" fmla="*/ 0 h 187"/>
                <a:gd name="T32" fmla="*/ 22 w 111"/>
                <a:gd name="T33" fmla="*/ 16 h 187"/>
                <a:gd name="T34" fmla="*/ 40 w 111"/>
                <a:gd name="T35" fmla="*/ 16 h 187"/>
                <a:gd name="T36" fmla="*/ 36 w 111"/>
                <a:gd name="T37" fmla="*/ 24 h 1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1"/>
                <a:gd name="T58" fmla="*/ 0 h 187"/>
                <a:gd name="T59" fmla="*/ 111 w 111"/>
                <a:gd name="T60" fmla="*/ 187 h 1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1" h="187">
                  <a:moveTo>
                    <a:pt x="101" y="67"/>
                  </a:moveTo>
                  <a:cubicBezTo>
                    <a:pt x="56" y="67"/>
                    <a:pt x="56" y="67"/>
                    <a:pt x="56" y="67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4"/>
                    <a:pt x="38" y="147"/>
                    <a:pt x="38" y="149"/>
                  </a:cubicBezTo>
                  <a:cubicBezTo>
                    <a:pt x="37" y="160"/>
                    <a:pt x="44" y="164"/>
                    <a:pt x="54" y="164"/>
                  </a:cubicBezTo>
                  <a:cubicBezTo>
                    <a:pt x="59" y="164"/>
                    <a:pt x="66" y="163"/>
                    <a:pt x="71" y="161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6"/>
                    <a:pt x="51" y="187"/>
                    <a:pt x="46" y="187"/>
                  </a:cubicBezTo>
                  <a:cubicBezTo>
                    <a:pt x="25" y="187"/>
                    <a:pt x="8" y="174"/>
                    <a:pt x="10" y="151"/>
                  </a:cubicBezTo>
                  <a:cubicBezTo>
                    <a:pt x="10" y="148"/>
                    <a:pt x="10" y="145"/>
                    <a:pt x="11" y="14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01" y="67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5"/>
            <p:cNvSpPr>
              <a:spLocks/>
            </p:cNvSpPr>
            <p:nvPr/>
          </p:nvSpPr>
          <p:spPr bwMode="gray">
            <a:xfrm>
              <a:off x="5179" y="4081"/>
              <a:ext cx="49" cy="80"/>
            </a:xfrm>
            <a:custGeom>
              <a:avLst/>
              <a:gdLst>
                <a:gd name="T0" fmla="*/ 45 w 138"/>
                <a:gd name="T1" fmla="*/ 10 h 222"/>
                <a:gd name="T2" fmla="*/ 38 w 138"/>
                <a:gd name="T3" fmla="*/ 8 h 222"/>
                <a:gd name="T4" fmla="*/ 23 w 138"/>
                <a:gd name="T5" fmla="*/ 23 h 222"/>
                <a:gd name="T6" fmla="*/ 22 w 138"/>
                <a:gd name="T7" fmla="*/ 29 h 222"/>
                <a:gd name="T8" fmla="*/ 38 w 138"/>
                <a:gd name="T9" fmla="*/ 29 h 222"/>
                <a:gd name="T10" fmla="*/ 34 w 138"/>
                <a:gd name="T11" fmla="*/ 37 h 222"/>
                <a:gd name="T12" fmla="*/ 20 w 138"/>
                <a:gd name="T13" fmla="*/ 37 h 222"/>
                <a:gd name="T14" fmla="*/ 10 w 138"/>
                <a:gd name="T15" fmla="*/ 80 h 222"/>
                <a:gd name="T16" fmla="*/ 0 w 138"/>
                <a:gd name="T17" fmla="*/ 80 h 222"/>
                <a:gd name="T18" fmla="*/ 10 w 138"/>
                <a:gd name="T19" fmla="*/ 37 h 222"/>
                <a:gd name="T20" fmla="*/ 1 w 138"/>
                <a:gd name="T21" fmla="*/ 37 h 222"/>
                <a:gd name="T22" fmla="*/ 3 w 138"/>
                <a:gd name="T23" fmla="*/ 29 h 222"/>
                <a:gd name="T24" fmla="*/ 11 w 138"/>
                <a:gd name="T25" fmla="*/ 29 h 222"/>
                <a:gd name="T26" fmla="*/ 13 w 138"/>
                <a:gd name="T27" fmla="*/ 22 h 222"/>
                <a:gd name="T28" fmla="*/ 39 w 138"/>
                <a:gd name="T29" fmla="*/ 0 h 222"/>
                <a:gd name="T30" fmla="*/ 49 w 138"/>
                <a:gd name="T31" fmla="*/ 2 h 222"/>
                <a:gd name="T32" fmla="*/ 45 w 138"/>
                <a:gd name="T33" fmla="*/ 10 h 22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22"/>
                <a:gd name="T53" fmla="*/ 138 w 138"/>
                <a:gd name="T54" fmla="*/ 222 h 22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22">
                  <a:moveTo>
                    <a:pt x="127" y="28"/>
                  </a:moveTo>
                  <a:cubicBezTo>
                    <a:pt x="121" y="25"/>
                    <a:pt x="114" y="23"/>
                    <a:pt x="108" y="23"/>
                  </a:cubicBezTo>
                  <a:cubicBezTo>
                    <a:pt x="85" y="23"/>
                    <a:pt x="71" y="37"/>
                    <a:pt x="65" y="63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7" y="104"/>
                    <a:pt x="27" y="104"/>
                    <a:pt x="27" y="104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46" y="21"/>
                    <a:pt x="72" y="0"/>
                    <a:pt x="110" y="0"/>
                  </a:cubicBezTo>
                  <a:cubicBezTo>
                    <a:pt x="121" y="0"/>
                    <a:pt x="131" y="2"/>
                    <a:pt x="138" y="5"/>
                  </a:cubicBezTo>
                  <a:lnTo>
                    <a:pt x="127" y="28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6"/>
            <p:cNvSpPr>
              <a:spLocks/>
            </p:cNvSpPr>
            <p:nvPr/>
          </p:nvSpPr>
          <p:spPr bwMode="gray">
            <a:xfrm>
              <a:off x="5215" y="4110"/>
              <a:ext cx="56" cy="52"/>
            </a:xfrm>
            <a:custGeom>
              <a:avLst/>
              <a:gdLst>
                <a:gd name="T0" fmla="*/ 44 w 155"/>
                <a:gd name="T1" fmla="*/ 51 h 145"/>
                <a:gd name="T2" fmla="*/ 34 w 155"/>
                <a:gd name="T3" fmla="*/ 51 h 145"/>
                <a:gd name="T4" fmla="*/ 36 w 155"/>
                <a:gd name="T5" fmla="*/ 40 h 145"/>
                <a:gd name="T6" fmla="*/ 36 w 155"/>
                <a:gd name="T7" fmla="*/ 40 h 145"/>
                <a:gd name="T8" fmla="*/ 16 w 155"/>
                <a:gd name="T9" fmla="*/ 52 h 145"/>
                <a:gd name="T10" fmla="*/ 0 w 155"/>
                <a:gd name="T11" fmla="*/ 38 h 145"/>
                <a:gd name="T12" fmla="*/ 1 w 155"/>
                <a:gd name="T13" fmla="*/ 34 h 145"/>
                <a:gd name="T14" fmla="*/ 9 w 155"/>
                <a:gd name="T15" fmla="*/ 0 h 145"/>
                <a:gd name="T16" fmla="*/ 19 w 155"/>
                <a:gd name="T17" fmla="*/ 0 h 145"/>
                <a:gd name="T18" fmla="*/ 11 w 155"/>
                <a:gd name="T19" fmla="*/ 35 h 145"/>
                <a:gd name="T20" fmla="*/ 11 w 155"/>
                <a:gd name="T21" fmla="*/ 37 h 145"/>
                <a:gd name="T22" fmla="*/ 18 w 155"/>
                <a:gd name="T23" fmla="*/ 43 h 145"/>
                <a:gd name="T24" fmla="*/ 26 w 155"/>
                <a:gd name="T25" fmla="*/ 41 h 145"/>
                <a:gd name="T26" fmla="*/ 46 w 155"/>
                <a:gd name="T27" fmla="*/ 0 h 145"/>
                <a:gd name="T28" fmla="*/ 56 w 155"/>
                <a:gd name="T29" fmla="*/ 0 h 145"/>
                <a:gd name="T30" fmla="*/ 44 w 155"/>
                <a:gd name="T31" fmla="*/ 51 h 14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5"/>
                <a:gd name="T49" fmla="*/ 0 h 145"/>
                <a:gd name="T50" fmla="*/ 155 w 155"/>
                <a:gd name="T51" fmla="*/ 145 h 14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5" h="145">
                  <a:moveTo>
                    <a:pt x="123" y="141"/>
                  </a:moveTo>
                  <a:cubicBezTo>
                    <a:pt x="94" y="141"/>
                    <a:pt x="94" y="141"/>
                    <a:pt x="94" y="14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88" y="133"/>
                    <a:pt x="67" y="145"/>
                    <a:pt x="43" y="145"/>
                  </a:cubicBezTo>
                  <a:cubicBezTo>
                    <a:pt x="18" y="145"/>
                    <a:pt x="0" y="130"/>
                    <a:pt x="1" y="105"/>
                  </a:cubicBezTo>
                  <a:cubicBezTo>
                    <a:pt x="1" y="102"/>
                    <a:pt x="2" y="99"/>
                    <a:pt x="3" y="95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30" y="99"/>
                    <a:pt x="30" y="101"/>
                    <a:pt x="30" y="102"/>
                  </a:cubicBezTo>
                  <a:cubicBezTo>
                    <a:pt x="29" y="115"/>
                    <a:pt x="37" y="121"/>
                    <a:pt x="49" y="121"/>
                  </a:cubicBezTo>
                  <a:cubicBezTo>
                    <a:pt x="58" y="121"/>
                    <a:pt x="66" y="119"/>
                    <a:pt x="73" y="115"/>
                  </a:cubicBezTo>
                  <a:cubicBezTo>
                    <a:pt x="110" y="92"/>
                    <a:pt x="118" y="37"/>
                    <a:pt x="126" y="0"/>
                  </a:cubicBezTo>
                  <a:cubicBezTo>
                    <a:pt x="155" y="0"/>
                    <a:pt x="155" y="0"/>
                    <a:pt x="155" y="0"/>
                  </a:cubicBezTo>
                  <a:lnTo>
                    <a:pt x="123" y="141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7"/>
            <p:cNvSpPr>
              <a:spLocks/>
            </p:cNvSpPr>
            <p:nvPr/>
          </p:nvSpPr>
          <p:spPr bwMode="gray">
            <a:xfrm>
              <a:off x="5270" y="4109"/>
              <a:ext cx="42" cy="52"/>
            </a:xfrm>
            <a:custGeom>
              <a:avLst/>
              <a:gdLst>
                <a:gd name="T0" fmla="*/ 37 w 116"/>
                <a:gd name="T1" fmla="*/ 11 h 143"/>
                <a:gd name="T2" fmla="*/ 34 w 116"/>
                <a:gd name="T3" fmla="*/ 11 h 143"/>
                <a:gd name="T4" fmla="*/ 13 w 116"/>
                <a:gd name="T5" fmla="*/ 37 h 143"/>
                <a:gd name="T6" fmla="*/ 10 w 116"/>
                <a:gd name="T7" fmla="*/ 52 h 143"/>
                <a:gd name="T8" fmla="*/ 0 w 116"/>
                <a:gd name="T9" fmla="*/ 52 h 143"/>
                <a:gd name="T10" fmla="*/ 12 w 116"/>
                <a:gd name="T11" fmla="*/ 1 h 143"/>
                <a:gd name="T12" fmla="*/ 22 w 116"/>
                <a:gd name="T13" fmla="*/ 1 h 143"/>
                <a:gd name="T14" fmla="*/ 19 w 116"/>
                <a:gd name="T15" fmla="*/ 14 h 143"/>
                <a:gd name="T16" fmla="*/ 19 w 116"/>
                <a:gd name="T17" fmla="*/ 14 h 143"/>
                <a:gd name="T18" fmla="*/ 37 w 116"/>
                <a:gd name="T19" fmla="*/ 0 h 143"/>
                <a:gd name="T20" fmla="*/ 42 w 116"/>
                <a:gd name="T21" fmla="*/ 1 h 143"/>
                <a:gd name="T22" fmla="*/ 37 w 116"/>
                <a:gd name="T23" fmla="*/ 11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6"/>
                <a:gd name="T37" fmla="*/ 0 h 143"/>
                <a:gd name="T38" fmla="*/ 116 w 116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6" h="143">
                  <a:moveTo>
                    <a:pt x="102" y="31"/>
                  </a:moveTo>
                  <a:cubicBezTo>
                    <a:pt x="100" y="30"/>
                    <a:pt x="97" y="30"/>
                    <a:pt x="94" y="30"/>
                  </a:cubicBezTo>
                  <a:cubicBezTo>
                    <a:pt x="77" y="30"/>
                    <a:pt x="49" y="52"/>
                    <a:pt x="37" y="102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62" y="14"/>
                    <a:pt x="79" y="0"/>
                    <a:pt x="103" y="0"/>
                  </a:cubicBezTo>
                  <a:cubicBezTo>
                    <a:pt x="108" y="0"/>
                    <a:pt x="113" y="1"/>
                    <a:pt x="116" y="2"/>
                  </a:cubicBezTo>
                  <a:lnTo>
                    <a:pt x="102" y="31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8"/>
            <p:cNvSpPr>
              <a:spLocks/>
            </p:cNvSpPr>
            <p:nvPr/>
          </p:nvSpPr>
          <p:spPr bwMode="gray">
            <a:xfrm>
              <a:off x="5316" y="4094"/>
              <a:ext cx="40" cy="67"/>
            </a:xfrm>
            <a:custGeom>
              <a:avLst/>
              <a:gdLst>
                <a:gd name="T0" fmla="*/ 36 w 111"/>
                <a:gd name="T1" fmla="*/ 24 h 187"/>
                <a:gd name="T2" fmla="*/ 20 w 111"/>
                <a:gd name="T3" fmla="*/ 24 h 187"/>
                <a:gd name="T4" fmla="*/ 14 w 111"/>
                <a:gd name="T5" fmla="*/ 51 h 187"/>
                <a:gd name="T6" fmla="*/ 14 w 111"/>
                <a:gd name="T7" fmla="*/ 53 h 187"/>
                <a:gd name="T8" fmla="*/ 19 w 111"/>
                <a:gd name="T9" fmla="*/ 59 h 187"/>
                <a:gd name="T10" fmla="*/ 25 w 111"/>
                <a:gd name="T11" fmla="*/ 58 h 187"/>
                <a:gd name="T12" fmla="*/ 23 w 111"/>
                <a:gd name="T13" fmla="*/ 66 h 187"/>
                <a:gd name="T14" fmla="*/ 17 w 111"/>
                <a:gd name="T15" fmla="*/ 67 h 187"/>
                <a:gd name="T16" fmla="*/ 3 w 111"/>
                <a:gd name="T17" fmla="*/ 54 h 187"/>
                <a:gd name="T18" fmla="*/ 4 w 111"/>
                <a:gd name="T19" fmla="*/ 51 h 187"/>
                <a:gd name="T20" fmla="*/ 10 w 111"/>
                <a:gd name="T21" fmla="*/ 24 h 187"/>
                <a:gd name="T22" fmla="*/ 0 w 111"/>
                <a:gd name="T23" fmla="*/ 24 h 187"/>
                <a:gd name="T24" fmla="*/ 2 w 111"/>
                <a:gd name="T25" fmla="*/ 16 h 187"/>
                <a:gd name="T26" fmla="*/ 12 w 111"/>
                <a:gd name="T27" fmla="*/ 16 h 187"/>
                <a:gd name="T28" fmla="*/ 14 w 111"/>
                <a:gd name="T29" fmla="*/ 5 h 187"/>
                <a:gd name="T30" fmla="*/ 26 w 111"/>
                <a:gd name="T31" fmla="*/ 0 h 187"/>
                <a:gd name="T32" fmla="*/ 22 w 111"/>
                <a:gd name="T33" fmla="*/ 16 h 187"/>
                <a:gd name="T34" fmla="*/ 40 w 111"/>
                <a:gd name="T35" fmla="*/ 16 h 187"/>
                <a:gd name="T36" fmla="*/ 36 w 111"/>
                <a:gd name="T37" fmla="*/ 24 h 1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1"/>
                <a:gd name="T58" fmla="*/ 0 h 187"/>
                <a:gd name="T59" fmla="*/ 111 w 111"/>
                <a:gd name="T60" fmla="*/ 187 h 1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1" h="187">
                  <a:moveTo>
                    <a:pt x="101" y="67"/>
                  </a:moveTo>
                  <a:cubicBezTo>
                    <a:pt x="56" y="67"/>
                    <a:pt x="56" y="67"/>
                    <a:pt x="56" y="67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4"/>
                    <a:pt x="38" y="147"/>
                    <a:pt x="38" y="149"/>
                  </a:cubicBezTo>
                  <a:cubicBezTo>
                    <a:pt x="37" y="160"/>
                    <a:pt x="44" y="164"/>
                    <a:pt x="54" y="164"/>
                  </a:cubicBezTo>
                  <a:cubicBezTo>
                    <a:pt x="59" y="164"/>
                    <a:pt x="66" y="163"/>
                    <a:pt x="70" y="161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0" y="186"/>
                    <a:pt x="51" y="187"/>
                    <a:pt x="46" y="187"/>
                  </a:cubicBezTo>
                  <a:cubicBezTo>
                    <a:pt x="24" y="187"/>
                    <a:pt x="8" y="174"/>
                    <a:pt x="9" y="151"/>
                  </a:cubicBezTo>
                  <a:cubicBezTo>
                    <a:pt x="10" y="148"/>
                    <a:pt x="10" y="145"/>
                    <a:pt x="10" y="14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01" y="67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9"/>
            <p:cNvSpPr>
              <a:spLocks/>
            </p:cNvSpPr>
            <p:nvPr/>
          </p:nvSpPr>
          <p:spPr bwMode="gray">
            <a:xfrm>
              <a:off x="5353" y="4081"/>
              <a:ext cx="55" cy="80"/>
            </a:xfrm>
            <a:custGeom>
              <a:avLst/>
              <a:gdLst>
                <a:gd name="T0" fmla="*/ 54 w 155"/>
                <a:gd name="T1" fmla="*/ 46 h 222"/>
                <a:gd name="T2" fmla="*/ 46 w 155"/>
                <a:gd name="T3" fmla="*/ 80 h 222"/>
                <a:gd name="T4" fmla="*/ 36 w 155"/>
                <a:gd name="T5" fmla="*/ 80 h 222"/>
                <a:gd name="T6" fmla="*/ 44 w 155"/>
                <a:gd name="T7" fmla="*/ 45 h 222"/>
                <a:gd name="T8" fmla="*/ 44 w 155"/>
                <a:gd name="T9" fmla="*/ 43 h 222"/>
                <a:gd name="T10" fmla="*/ 38 w 155"/>
                <a:gd name="T11" fmla="*/ 36 h 222"/>
                <a:gd name="T12" fmla="*/ 13 w 155"/>
                <a:gd name="T13" fmla="*/ 66 h 222"/>
                <a:gd name="T14" fmla="*/ 10 w 155"/>
                <a:gd name="T15" fmla="*/ 80 h 222"/>
                <a:gd name="T16" fmla="*/ 0 w 155"/>
                <a:gd name="T17" fmla="*/ 80 h 222"/>
                <a:gd name="T18" fmla="*/ 18 w 155"/>
                <a:gd name="T19" fmla="*/ 0 h 222"/>
                <a:gd name="T20" fmla="*/ 28 w 155"/>
                <a:gd name="T21" fmla="*/ 0 h 222"/>
                <a:gd name="T22" fmla="*/ 19 w 155"/>
                <a:gd name="T23" fmla="*/ 40 h 222"/>
                <a:gd name="T24" fmla="*/ 19 w 155"/>
                <a:gd name="T25" fmla="*/ 40 h 222"/>
                <a:gd name="T26" fmla="*/ 40 w 155"/>
                <a:gd name="T27" fmla="*/ 28 h 222"/>
                <a:gd name="T28" fmla="*/ 54 w 155"/>
                <a:gd name="T29" fmla="*/ 42 h 222"/>
                <a:gd name="T30" fmla="*/ 54 w 155"/>
                <a:gd name="T31" fmla="*/ 46 h 22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5"/>
                <a:gd name="T49" fmla="*/ 0 h 222"/>
                <a:gd name="T50" fmla="*/ 155 w 155"/>
                <a:gd name="T51" fmla="*/ 222 h 22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5" h="222">
                  <a:moveTo>
                    <a:pt x="152" y="127"/>
                  </a:moveTo>
                  <a:cubicBezTo>
                    <a:pt x="130" y="222"/>
                    <a:pt x="130" y="222"/>
                    <a:pt x="130" y="222"/>
                  </a:cubicBezTo>
                  <a:cubicBezTo>
                    <a:pt x="102" y="222"/>
                    <a:pt x="102" y="222"/>
                    <a:pt x="102" y="222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23"/>
                    <a:pt x="125" y="121"/>
                    <a:pt x="125" y="119"/>
                  </a:cubicBezTo>
                  <a:cubicBezTo>
                    <a:pt x="126" y="108"/>
                    <a:pt x="118" y="101"/>
                    <a:pt x="107" y="101"/>
                  </a:cubicBezTo>
                  <a:cubicBezTo>
                    <a:pt x="66" y="101"/>
                    <a:pt x="45" y="148"/>
                    <a:pt x="37" y="18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7" y="89"/>
                    <a:pt x="87" y="77"/>
                    <a:pt x="112" y="77"/>
                  </a:cubicBezTo>
                  <a:cubicBezTo>
                    <a:pt x="136" y="77"/>
                    <a:pt x="155" y="92"/>
                    <a:pt x="153" y="117"/>
                  </a:cubicBezTo>
                  <a:cubicBezTo>
                    <a:pt x="153" y="120"/>
                    <a:pt x="153" y="124"/>
                    <a:pt x="152" y="127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0"/>
            <p:cNvSpPr>
              <a:spLocks noEditPoints="1"/>
            </p:cNvSpPr>
            <p:nvPr/>
          </p:nvSpPr>
          <p:spPr bwMode="gray">
            <a:xfrm>
              <a:off x="5412" y="4108"/>
              <a:ext cx="50" cy="53"/>
            </a:xfrm>
            <a:custGeom>
              <a:avLst/>
              <a:gdLst>
                <a:gd name="T0" fmla="*/ 49 w 139"/>
                <a:gd name="T1" fmla="*/ 17 h 147"/>
                <a:gd name="T2" fmla="*/ 14 w 139"/>
                <a:gd name="T3" fmla="*/ 35 h 147"/>
                <a:gd name="T4" fmla="*/ 11 w 139"/>
                <a:gd name="T5" fmla="*/ 35 h 147"/>
                <a:gd name="T6" fmla="*/ 23 w 139"/>
                <a:gd name="T7" fmla="*/ 44 h 147"/>
                <a:gd name="T8" fmla="*/ 40 w 139"/>
                <a:gd name="T9" fmla="*/ 39 h 147"/>
                <a:gd name="T10" fmla="*/ 37 w 139"/>
                <a:gd name="T11" fmla="*/ 49 h 147"/>
                <a:gd name="T12" fmla="*/ 22 w 139"/>
                <a:gd name="T13" fmla="*/ 53 h 147"/>
                <a:gd name="T14" fmla="*/ 1 w 139"/>
                <a:gd name="T15" fmla="*/ 32 h 147"/>
                <a:gd name="T16" fmla="*/ 1 w 139"/>
                <a:gd name="T17" fmla="*/ 27 h 147"/>
                <a:gd name="T18" fmla="*/ 34 w 139"/>
                <a:gd name="T19" fmla="*/ 0 h 147"/>
                <a:gd name="T20" fmla="*/ 50 w 139"/>
                <a:gd name="T21" fmla="*/ 14 h 147"/>
                <a:gd name="T22" fmla="*/ 49 w 139"/>
                <a:gd name="T23" fmla="*/ 17 h 147"/>
                <a:gd name="T24" fmla="*/ 33 w 139"/>
                <a:gd name="T25" fmla="*/ 9 h 147"/>
                <a:gd name="T26" fmla="*/ 12 w 139"/>
                <a:gd name="T27" fmla="*/ 26 h 147"/>
                <a:gd name="T28" fmla="*/ 14 w 139"/>
                <a:gd name="T29" fmla="*/ 26 h 147"/>
                <a:gd name="T30" fmla="*/ 39 w 139"/>
                <a:gd name="T31" fmla="*/ 17 h 147"/>
                <a:gd name="T32" fmla="*/ 39 w 139"/>
                <a:gd name="T33" fmla="*/ 15 h 147"/>
                <a:gd name="T34" fmla="*/ 33 w 139"/>
                <a:gd name="T35" fmla="*/ 9 h 14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9"/>
                <a:gd name="T55" fmla="*/ 0 h 147"/>
                <a:gd name="T56" fmla="*/ 139 w 139"/>
                <a:gd name="T57" fmla="*/ 147 h 14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9" h="147">
                  <a:moveTo>
                    <a:pt x="137" y="48"/>
                  </a:moveTo>
                  <a:cubicBezTo>
                    <a:pt x="128" y="82"/>
                    <a:pt x="89" y="96"/>
                    <a:pt x="38" y="96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3" y="112"/>
                    <a:pt x="43" y="122"/>
                    <a:pt x="64" y="122"/>
                  </a:cubicBezTo>
                  <a:cubicBezTo>
                    <a:pt x="80" y="122"/>
                    <a:pt x="97" y="117"/>
                    <a:pt x="110" y="108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90" y="144"/>
                    <a:pt x="74" y="147"/>
                    <a:pt x="61" y="147"/>
                  </a:cubicBezTo>
                  <a:cubicBezTo>
                    <a:pt x="22" y="147"/>
                    <a:pt x="0" y="124"/>
                    <a:pt x="2" y="89"/>
                  </a:cubicBezTo>
                  <a:cubicBezTo>
                    <a:pt x="2" y="84"/>
                    <a:pt x="3" y="79"/>
                    <a:pt x="4" y="74"/>
                  </a:cubicBezTo>
                  <a:cubicBezTo>
                    <a:pt x="14" y="34"/>
                    <a:pt x="53" y="0"/>
                    <a:pt x="94" y="0"/>
                  </a:cubicBezTo>
                  <a:cubicBezTo>
                    <a:pt x="121" y="0"/>
                    <a:pt x="139" y="15"/>
                    <a:pt x="138" y="38"/>
                  </a:cubicBezTo>
                  <a:cubicBezTo>
                    <a:pt x="138" y="42"/>
                    <a:pt x="138" y="45"/>
                    <a:pt x="137" y="48"/>
                  </a:cubicBezTo>
                  <a:moveTo>
                    <a:pt x="91" y="25"/>
                  </a:moveTo>
                  <a:cubicBezTo>
                    <a:pt x="68" y="25"/>
                    <a:pt x="42" y="45"/>
                    <a:pt x="34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80" y="73"/>
                    <a:pt x="105" y="63"/>
                    <a:pt x="109" y="47"/>
                  </a:cubicBezTo>
                  <a:cubicBezTo>
                    <a:pt x="109" y="45"/>
                    <a:pt x="109" y="44"/>
                    <a:pt x="109" y="42"/>
                  </a:cubicBezTo>
                  <a:cubicBezTo>
                    <a:pt x="110" y="32"/>
                    <a:pt x="103" y="25"/>
                    <a:pt x="91" y="25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1"/>
            <p:cNvSpPr>
              <a:spLocks/>
            </p:cNvSpPr>
            <p:nvPr/>
          </p:nvSpPr>
          <p:spPr bwMode="gray">
            <a:xfrm>
              <a:off x="5462" y="4109"/>
              <a:ext cx="42" cy="52"/>
            </a:xfrm>
            <a:custGeom>
              <a:avLst/>
              <a:gdLst>
                <a:gd name="T0" fmla="*/ 37 w 116"/>
                <a:gd name="T1" fmla="*/ 11 h 143"/>
                <a:gd name="T2" fmla="*/ 34 w 116"/>
                <a:gd name="T3" fmla="*/ 11 h 143"/>
                <a:gd name="T4" fmla="*/ 14 w 116"/>
                <a:gd name="T5" fmla="*/ 37 h 143"/>
                <a:gd name="T6" fmla="*/ 10 w 116"/>
                <a:gd name="T7" fmla="*/ 52 h 143"/>
                <a:gd name="T8" fmla="*/ 0 w 116"/>
                <a:gd name="T9" fmla="*/ 52 h 143"/>
                <a:gd name="T10" fmla="*/ 12 w 116"/>
                <a:gd name="T11" fmla="*/ 1 h 143"/>
                <a:gd name="T12" fmla="*/ 22 w 116"/>
                <a:gd name="T13" fmla="*/ 1 h 143"/>
                <a:gd name="T14" fmla="*/ 19 w 116"/>
                <a:gd name="T15" fmla="*/ 14 h 143"/>
                <a:gd name="T16" fmla="*/ 19 w 116"/>
                <a:gd name="T17" fmla="*/ 14 h 143"/>
                <a:gd name="T18" fmla="*/ 38 w 116"/>
                <a:gd name="T19" fmla="*/ 0 h 143"/>
                <a:gd name="T20" fmla="*/ 42 w 116"/>
                <a:gd name="T21" fmla="*/ 1 h 143"/>
                <a:gd name="T22" fmla="*/ 37 w 116"/>
                <a:gd name="T23" fmla="*/ 11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6"/>
                <a:gd name="T37" fmla="*/ 0 h 143"/>
                <a:gd name="T38" fmla="*/ 116 w 116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6" h="143">
                  <a:moveTo>
                    <a:pt x="102" y="31"/>
                  </a:moveTo>
                  <a:cubicBezTo>
                    <a:pt x="100" y="30"/>
                    <a:pt x="97" y="30"/>
                    <a:pt x="94" y="30"/>
                  </a:cubicBezTo>
                  <a:cubicBezTo>
                    <a:pt x="77" y="30"/>
                    <a:pt x="49" y="52"/>
                    <a:pt x="38" y="102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2" y="14"/>
                    <a:pt x="79" y="0"/>
                    <a:pt x="104" y="0"/>
                  </a:cubicBezTo>
                  <a:cubicBezTo>
                    <a:pt x="109" y="0"/>
                    <a:pt x="113" y="1"/>
                    <a:pt x="116" y="2"/>
                  </a:cubicBezTo>
                  <a:lnTo>
                    <a:pt x="102" y="31"/>
                  </a:lnTo>
                  <a:close/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2"/>
            <p:cNvSpPr>
              <a:spLocks/>
            </p:cNvSpPr>
            <p:nvPr/>
          </p:nvSpPr>
          <p:spPr bwMode="gray">
            <a:xfrm>
              <a:off x="5410" y="3790"/>
              <a:ext cx="59" cy="108"/>
            </a:xfrm>
            <a:custGeom>
              <a:avLst/>
              <a:gdLst>
                <a:gd name="T0" fmla="*/ 21 w 164"/>
                <a:gd name="T1" fmla="*/ 17 h 301"/>
                <a:gd name="T2" fmla="*/ 0 w 164"/>
                <a:gd name="T3" fmla="*/ 108 h 301"/>
                <a:gd name="T4" fmla="*/ 35 w 164"/>
                <a:gd name="T5" fmla="*/ 108 h 301"/>
                <a:gd name="T6" fmla="*/ 59 w 164"/>
                <a:gd name="T7" fmla="*/ 0 h 301"/>
                <a:gd name="T8" fmla="*/ 41 w 164"/>
                <a:gd name="T9" fmla="*/ 0 h 301"/>
                <a:gd name="T10" fmla="*/ 21 w 164"/>
                <a:gd name="T11" fmla="*/ 17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3"/>
            <p:cNvSpPr>
              <a:spLocks/>
            </p:cNvSpPr>
            <p:nvPr/>
          </p:nvSpPr>
          <p:spPr bwMode="gray">
            <a:xfrm>
              <a:off x="5057" y="3787"/>
              <a:ext cx="98" cy="113"/>
            </a:xfrm>
            <a:custGeom>
              <a:avLst/>
              <a:gdLst>
                <a:gd name="T0" fmla="*/ 92 w 275"/>
                <a:gd name="T1" fmla="*/ 33 h 315"/>
                <a:gd name="T2" fmla="*/ 67 w 275"/>
                <a:gd name="T3" fmla="*/ 26 h 315"/>
                <a:gd name="T4" fmla="*/ 34 w 275"/>
                <a:gd name="T5" fmla="*/ 61 h 315"/>
                <a:gd name="T6" fmla="*/ 57 w 275"/>
                <a:gd name="T7" fmla="*/ 86 h 315"/>
                <a:gd name="T8" fmla="*/ 81 w 275"/>
                <a:gd name="T9" fmla="*/ 79 h 315"/>
                <a:gd name="T10" fmla="*/ 89 w 275"/>
                <a:gd name="T11" fmla="*/ 101 h 315"/>
                <a:gd name="T12" fmla="*/ 45 w 275"/>
                <a:gd name="T13" fmla="*/ 113 h 315"/>
                <a:gd name="T14" fmla="*/ 0 w 275"/>
                <a:gd name="T15" fmla="*/ 63 h 315"/>
                <a:gd name="T16" fmla="*/ 67 w 275"/>
                <a:gd name="T17" fmla="*/ 0 h 315"/>
                <a:gd name="T18" fmla="*/ 98 w 275"/>
                <a:gd name="T19" fmla="*/ 6 h 315"/>
                <a:gd name="T20" fmla="*/ 92 w 275"/>
                <a:gd name="T21" fmla="*/ 33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4"/>
            <p:cNvSpPr>
              <a:spLocks/>
            </p:cNvSpPr>
            <p:nvPr/>
          </p:nvSpPr>
          <p:spPr bwMode="gray">
            <a:xfrm>
              <a:off x="4863" y="3779"/>
              <a:ext cx="65" cy="119"/>
            </a:xfrm>
            <a:custGeom>
              <a:avLst/>
              <a:gdLst>
                <a:gd name="T0" fmla="*/ 45 w 181"/>
                <a:gd name="T1" fmla="*/ 0 h 330"/>
                <a:gd name="T2" fmla="*/ 23 w 181"/>
                <a:gd name="T3" fmla="*/ 18 h 330"/>
                <a:gd name="T4" fmla="*/ 23 w 181"/>
                <a:gd name="T5" fmla="*/ 18 h 330"/>
                <a:gd name="T6" fmla="*/ 0 w 181"/>
                <a:gd name="T7" fmla="*/ 119 h 330"/>
                <a:gd name="T8" fmla="*/ 38 w 181"/>
                <a:gd name="T9" fmla="*/ 119 h 330"/>
                <a:gd name="T10" fmla="*/ 65 w 181"/>
                <a:gd name="T11" fmla="*/ 0 h 330"/>
                <a:gd name="T12" fmla="*/ 45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5"/>
            <p:cNvSpPr>
              <a:spLocks/>
            </p:cNvSpPr>
            <p:nvPr/>
          </p:nvSpPr>
          <p:spPr bwMode="gray">
            <a:xfrm>
              <a:off x="4832" y="3739"/>
              <a:ext cx="165" cy="30"/>
            </a:xfrm>
            <a:custGeom>
              <a:avLst/>
              <a:gdLst>
                <a:gd name="T0" fmla="*/ 141 w 462"/>
                <a:gd name="T1" fmla="*/ 30 h 84"/>
                <a:gd name="T2" fmla="*/ 163 w 462"/>
                <a:gd name="T3" fmla="*/ 13 h 84"/>
                <a:gd name="T4" fmla="*/ 163 w 462"/>
                <a:gd name="T5" fmla="*/ 11 h 84"/>
                <a:gd name="T6" fmla="*/ 165 w 462"/>
                <a:gd name="T7" fmla="*/ 0 h 84"/>
                <a:gd name="T8" fmla="*/ 24 w 462"/>
                <a:gd name="T9" fmla="*/ 0 h 84"/>
                <a:gd name="T10" fmla="*/ 24 w 462"/>
                <a:gd name="T11" fmla="*/ 0 h 84"/>
                <a:gd name="T12" fmla="*/ 24 w 462"/>
                <a:gd name="T13" fmla="*/ 0 h 84"/>
                <a:gd name="T14" fmla="*/ 3 w 462"/>
                <a:gd name="T15" fmla="*/ 17 h 84"/>
                <a:gd name="T16" fmla="*/ 0 w 462"/>
                <a:gd name="T17" fmla="*/ 30 h 84"/>
                <a:gd name="T18" fmla="*/ 141 w 462"/>
                <a:gd name="T19" fmla="*/ 3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6"/>
            <p:cNvSpPr>
              <a:spLocks/>
            </p:cNvSpPr>
            <p:nvPr/>
          </p:nvSpPr>
          <p:spPr bwMode="gray">
            <a:xfrm>
              <a:off x="5284" y="3787"/>
              <a:ext cx="120" cy="111"/>
            </a:xfrm>
            <a:custGeom>
              <a:avLst/>
              <a:gdLst>
                <a:gd name="T0" fmla="*/ 91 w 334"/>
                <a:gd name="T1" fmla="*/ 0 h 308"/>
                <a:gd name="T2" fmla="*/ 51 w 334"/>
                <a:gd name="T3" fmla="*/ 23 h 308"/>
                <a:gd name="T4" fmla="*/ 50 w 334"/>
                <a:gd name="T5" fmla="*/ 23 h 308"/>
                <a:gd name="T6" fmla="*/ 51 w 334"/>
                <a:gd name="T7" fmla="*/ 17 h 308"/>
                <a:gd name="T8" fmla="*/ 31 w 334"/>
                <a:gd name="T9" fmla="*/ 3 h 308"/>
                <a:gd name="T10" fmla="*/ 24 w 334"/>
                <a:gd name="T11" fmla="*/ 3 h 308"/>
                <a:gd name="T12" fmla="*/ 0 w 334"/>
                <a:gd name="T13" fmla="*/ 111 h 308"/>
                <a:gd name="T14" fmla="*/ 35 w 334"/>
                <a:gd name="T15" fmla="*/ 111 h 308"/>
                <a:gd name="T16" fmla="*/ 43 w 334"/>
                <a:gd name="T17" fmla="*/ 73 h 308"/>
                <a:gd name="T18" fmla="*/ 75 w 334"/>
                <a:gd name="T19" fmla="*/ 30 h 308"/>
                <a:gd name="T20" fmla="*/ 83 w 334"/>
                <a:gd name="T21" fmla="*/ 38 h 308"/>
                <a:gd name="T22" fmla="*/ 82 w 334"/>
                <a:gd name="T23" fmla="*/ 47 h 308"/>
                <a:gd name="T24" fmla="*/ 68 w 334"/>
                <a:gd name="T25" fmla="*/ 111 h 308"/>
                <a:gd name="T26" fmla="*/ 103 w 334"/>
                <a:gd name="T27" fmla="*/ 111 h 308"/>
                <a:gd name="T28" fmla="*/ 117 w 334"/>
                <a:gd name="T29" fmla="*/ 46 h 308"/>
                <a:gd name="T30" fmla="*/ 120 w 334"/>
                <a:gd name="T31" fmla="*/ 28 h 308"/>
                <a:gd name="T32" fmla="*/ 91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7"/>
            <p:cNvSpPr>
              <a:spLocks/>
            </p:cNvSpPr>
            <p:nvPr/>
          </p:nvSpPr>
          <p:spPr bwMode="gray">
            <a:xfrm>
              <a:off x="5439" y="3739"/>
              <a:ext cx="42" cy="30"/>
            </a:xfrm>
            <a:custGeom>
              <a:avLst/>
              <a:gdLst>
                <a:gd name="T0" fmla="*/ 39 w 115"/>
                <a:gd name="T1" fmla="*/ 13 h 84"/>
                <a:gd name="T2" fmla="*/ 42 w 115"/>
                <a:gd name="T3" fmla="*/ 0 h 84"/>
                <a:gd name="T4" fmla="*/ 7 w 115"/>
                <a:gd name="T5" fmla="*/ 0 h 84"/>
                <a:gd name="T6" fmla="*/ 0 w 115"/>
                <a:gd name="T7" fmla="*/ 30 h 84"/>
                <a:gd name="T8" fmla="*/ 18 w 115"/>
                <a:gd name="T9" fmla="*/ 30 h 84"/>
                <a:gd name="T10" fmla="*/ 39 w 115"/>
                <a:gd name="T11" fmla="*/ 13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38"/>
            <p:cNvSpPr>
              <a:spLocks noEditPoints="1"/>
            </p:cNvSpPr>
            <p:nvPr/>
          </p:nvSpPr>
          <p:spPr bwMode="gray">
            <a:xfrm>
              <a:off x="4938" y="3787"/>
              <a:ext cx="105" cy="113"/>
            </a:xfrm>
            <a:custGeom>
              <a:avLst/>
              <a:gdLst>
                <a:gd name="T0" fmla="*/ 75 w 292"/>
                <a:gd name="T1" fmla="*/ 37 h 315"/>
                <a:gd name="T2" fmla="*/ 73 w 292"/>
                <a:gd name="T3" fmla="*/ 46 h 315"/>
                <a:gd name="T4" fmla="*/ 37 w 292"/>
                <a:gd name="T5" fmla="*/ 46 h 315"/>
                <a:gd name="T6" fmla="*/ 59 w 292"/>
                <a:gd name="T7" fmla="*/ 25 h 315"/>
                <a:gd name="T8" fmla="*/ 75 w 292"/>
                <a:gd name="T9" fmla="*/ 37 h 315"/>
                <a:gd name="T10" fmla="*/ 105 w 292"/>
                <a:gd name="T11" fmla="*/ 37 h 315"/>
                <a:gd name="T12" fmla="*/ 63 w 292"/>
                <a:gd name="T13" fmla="*/ 0 h 315"/>
                <a:gd name="T14" fmla="*/ 0 w 292"/>
                <a:gd name="T15" fmla="*/ 67 h 315"/>
                <a:gd name="T16" fmla="*/ 46 w 292"/>
                <a:gd name="T17" fmla="*/ 113 h 315"/>
                <a:gd name="T18" fmla="*/ 93 w 292"/>
                <a:gd name="T19" fmla="*/ 100 h 315"/>
                <a:gd name="T20" fmla="*/ 85 w 292"/>
                <a:gd name="T21" fmla="*/ 79 h 315"/>
                <a:gd name="T22" fmla="*/ 55 w 292"/>
                <a:gd name="T23" fmla="*/ 86 h 315"/>
                <a:gd name="T24" fmla="*/ 34 w 292"/>
                <a:gd name="T25" fmla="*/ 66 h 315"/>
                <a:gd name="T26" fmla="*/ 100 w 292"/>
                <a:gd name="T27" fmla="*/ 66 h 315"/>
                <a:gd name="T28" fmla="*/ 105 w 292"/>
                <a:gd name="T29" fmla="*/ 37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9"/>
            <p:cNvSpPr>
              <a:spLocks/>
            </p:cNvSpPr>
            <p:nvPr/>
          </p:nvSpPr>
          <p:spPr bwMode="gray">
            <a:xfrm>
              <a:off x="5155" y="3738"/>
              <a:ext cx="121" cy="159"/>
            </a:xfrm>
            <a:custGeom>
              <a:avLst/>
              <a:gdLst>
                <a:gd name="T0" fmla="*/ 95 w 337"/>
                <a:gd name="T1" fmla="*/ 48 h 442"/>
                <a:gd name="T2" fmla="*/ 53 w 337"/>
                <a:gd name="T3" fmla="*/ 70 h 442"/>
                <a:gd name="T4" fmla="*/ 53 w 337"/>
                <a:gd name="T5" fmla="*/ 70 h 442"/>
                <a:gd name="T6" fmla="*/ 61 w 337"/>
                <a:gd name="T7" fmla="*/ 43 h 442"/>
                <a:gd name="T8" fmla="*/ 72 w 337"/>
                <a:gd name="T9" fmla="*/ 0 h 442"/>
                <a:gd name="T10" fmla="*/ 55 w 337"/>
                <a:gd name="T11" fmla="*/ 0 h 442"/>
                <a:gd name="T12" fmla="*/ 55 w 337"/>
                <a:gd name="T13" fmla="*/ 0 h 442"/>
                <a:gd name="T14" fmla="*/ 33 w 337"/>
                <a:gd name="T15" fmla="*/ 18 h 442"/>
                <a:gd name="T16" fmla="*/ 33 w 337"/>
                <a:gd name="T17" fmla="*/ 18 h 442"/>
                <a:gd name="T18" fmla="*/ 0 w 337"/>
                <a:gd name="T19" fmla="*/ 159 h 442"/>
                <a:gd name="T20" fmla="*/ 35 w 337"/>
                <a:gd name="T21" fmla="*/ 159 h 442"/>
                <a:gd name="T22" fmla="*/ 44 w 337"/>
                <a:gd name="T23" fmla="*/ 118 h 442"/>
                <a:gd name="T24" fmla="*/ 77 w 337"/>
                <a:gd name="T25" fmla="*/ 78 h 442"/>
                <a:gd name="T26" fmla="*/ 85 w 337"/>
                <a:gd name="T27" fmla="*/ 86 h 442"/>
                <a:gd name="T28" fmla="*/ 83 w 337"/>
                <a:gd name="T29" fmla="*/ 95 h 442"/>
                <a:gd name="T30" fmla="*/ 69 w 337"/>
                <a:gd name="T31" fmla="*/ 159 h 442"/>
                <a:gd name="T32" fmla="*/ 104 w 337"/>
                <a:gd name="T33" fmla="*/ 159 h 442"/>
                <a:gd name="T34" fmla="*/ 115 w 337"/>
                <a:gd name="T35" fmla="*/ 112 h 442"/>
                <a:gd name="T36" fmla="*/ 121 w 337"/>
                <a:gd name="T37" fmla="*/ 73 h 442"/>
                <a:gd name="T38" fmla="*/ 95 w 337"/>
                <a:gd name="T39" fmla="*/ 48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40"/>
            <p:cNvSpPr>
              <a:spLocks noEditPoints="1"/>
            </p:cNvSpPr>
            <p:nvPr/>
          </p:nvSpPr>
          <p:spPr bwMode="gray">
            <a:xfrm>
              <a:off x="5462" y="3789"/>
              <a:ext cx="130" cy="152"/>
            </a:xfrm>
            <a:custGeom>
              <a:avLst/>
              <a:gdLst>
                <a:gd name="T0" fmla="*/ 74 w 363"/>
                <a:gd name="T1" fmla="*/ 0 h 423"/>
                <a:gd name="T2" fmla="*/ 34 w 363"/>
                <a:gd name="T3" fmla="*/ 0 h 423"/>
                <a:gd name="T4" fmla="*/ 0 w 363"/>
                <a:gd name="T5" fmla="*/ 152 h 423"/>
                <a:gd name="T6" fmla="*/ 35 w 363"/>
                <a:gd name="T7" fmla="*/ 152 h 423"/>
                <a:gd name="T8" fmla="*/ 44 w 363"/>
                <a:gd name="T9" fmla="*/ 109 h 423"/>
                <a:gd name="T10" fmla="*/ 66 w 363"/>
                <a:gd name="T11" fmla="*/ 109 h 423"/>
                <a:gd name="T12" fmla="*/ 130 w 363"/>
                <a:gd name="T13" fmla="*/ 47 h 423"/>
                <a:gd name="T14" fmla="*/ 74 w 363"/>
                <a:gd name="T15" fmla="*/ 0 h 423"/>
                <a:gd name="T16" fmla="*/ 93 w 363"/>
                <a:gd name="T17" fmla="*/ 53 h 423"/>
                <a:gd name="T18" fmla="*/ 63 w 363"/>
                <a:gd name="T19" fmla="*/ 84 h 423"/>
                <a:gd name="T20" fmla="*/ 49 w 363"/>
                <a:gd name="T21" fmla="*/ 84 h 423"/>
                <a:gd name="T22" fmla="*/ 62 w 363"/>
                <a:gd name="T23" fmla="*/ 24 h 423"/>
                <a:gd name="T24" fmla="*/ 71 w 363"/>
                <a:gd name="T25" fmla="*/ 25 h 423"/>
                <a:gd name="T26" fmla="*/ 93 w 363"/>
                <a:gd name="T27" fmla="*/ 53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41"/>
            <p:cNvSpPr>
              <a:spLocks/>
            </p:cNvSpPr>
            <p:nvPr/>
          </p:nvSpPr>
          <p:spPr bwMode="gray">
            <a:xfrm>
              <a:off x="4778" y="3955"/>
              <a:ext cx="788" cy="50"/>
            </a:xfrm>
            <a:custGeom>
              <a:avLst/>
              <a:gdLst>
                <a:gd name="T0" fmla="*/ 785 w 2195"/>
                <a:gd name="T1" fmla="*/ 0 h 140"/>
                <a:gd name="T2" fmla="*/ 784 w 2195"/>
                <a:gd name="T3" fmla="*/ 0 h 140"/>
                <a:gd name="T4" fmla="*/ 619 w 2195"/>
                <a:gd name="T5" fmla="*/ 2 h 140"/>
                <a:gd name="T6" fmla="*/ 429 w 2195"/>
                <a:gd name="T7" fmla="*/ 9 h 140"/>
                <a:gd name="T8" fmla="*/ 133 w 2195"/>
                <a:gd name="T9" fmla="*/ 31 h 140"/>
                <a:gd name="T10" fmla="*/ 51 w 2195"/>
                <a:gd name="T11" fmla="*/ 39 h 140"/>
                <a:gd name="T12" fmla="*/ 0 w 2195"/>
                <a:gd name="T13" fmla="*/ 48 h 140"/>
                <a:gd name="T14" fmla="*/ 22 w 2195"/>
                <a:gd name="T15" fmla="*/ 50 h 140"/>
                <a:gd name="T16" fmla="*/ 37 w 2195"/>
                <a:gd name="T17" fmla="*/ 50 h 140"/>
                <a:gd name="T18" fmla="*/ 635 w 2195"/>
                <a:gd name="T19" fmla="*/ 50 h 140"/>
                <a:gd name="T20" fmla="*/ 786 w 2195"/>
                <a:gd name="T21" fmla="*/ 6 h 140"/>
                <a:gd name="T22" fmla="*/ 787 w 2195"/>
                <a:gd name="T23" fmla="*/ 6 h 140"/>
                <a:gd name="T24" fmla="*/ 788 w 2195"/>
                <a:gd name="T25" fmla="*/ 3 h 140"/>
                <a:gd name="T26" fmla="*/ 785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42"/>
            <p:cNvSpPr>
              <a:spLocks noEditPoints="1"/>
            </p:cNvSpPr>
            <p:nvPr/>
          </p:nvSpPr>
          <p:spPr bwMode="gray">
            <a:xfrm>
              <a:off x="5507" y="4135"/>
              <a:ext cx="26" cy="27"/>
            </a:xfrm>
            <a:custGeom>
              <a:avLst/>
              <a:gdLst>
                <a:gd name="T0" fmla="*/ 13 w 74"/>
                <a:gd name="T1" fmla="*/ 27 h 74"/>
                <a:gd name="T2" fmla="*/ 0 w 74"/>
                <a:gd name="T3" fmla="*/ 14 h 74"/>
                <a:gd name="T4" fmla="*/ 13 w 74"/>
                <a:gd name="T5" fmla="*/ 0 h 74"/>
                <a:gd name="T6" fmla="*/ 26 w 74"/>
                <a:gd name="T7" fmla="*/ 14 h 74"/>
                <a:gd name="T8" fmla="*/ 13 w 74"/>
                <a:gd name="T9" fmla="*/ 27 h 74"/>
                <a:gd name="T10" fmla="*/ 13 w 74"/>
                <a:gd name="T11" fmla="*/ 3 h 74"/>
                <a:gd name="T12" fmla="*/ 3 w 74"/>
                <a:gd name="T13" fmla="*/ 14 h 74"/>
                <a:gd name="T14" fmla="*/ 13 w 74"/>
                <a:gd name="T15" fmla="*/ 24 h 74"/>
                <a:gd name="T16" fmla="*/ 23 w 74"/>
                <a:gd name="T17" fmla="*/ 14 h 74"/>
                <a:gd name="T18" fmla="*/ 13 w 74"/>
                <a:gd name="T19" fmla="*/ 3 h 74"/>
                <a:gd name="T20" fmla="*/ 17 w 74"/>
                <a:gd name="T21" fmla="*/ 22 h 74"/>
                <a:gd name="T22" fmla="*/ 13 w 74"/>
                <a:gd name="T23" fmla="*/ 16 h 74"/>
                <a:gd name="T24" fmla="*/ 12 w 74"/>
                <a:gd name="T25" fmla="*/ 16 h 74"/>
                <a:gd name="T26" fmla="*/ 12 w 74"/>
                <a:gd name="T27" fmla="*/ 22 h 74"/>
                <a:gd name="T28" fmla="*/ 8 w 74"/>
                <a:gd name="T29" fmla="*/ 22 h 74"/>
                <a:gd name="T30" fmla="*/ 8 w 74"/>
                <a:gd name="T31" fmla="*/ 6 h 74"/>
                <a:gd name="T32" fmla="*/ 13 w 74"/>
                <a:gd name="T33" fmla="*/ 6 h 74"/>
                <a:gd name="T34" fmla="*/ 18 w 74"/>
                <a:gd name="T35" fmla="*/ 11 h 74"/>
                <a:gd name="T36" fmla="*/ 16 w 74"/>
                <a:gd name="T37" fmla="*/ 15 h 74"/>
                <a:gd name="T38" fmla="*/ 20 w 74"/>
                <a:gd name="T39" fmla="*/ 20 h 74"/>
                <a:gd name="T40" fmla="*/ 17 w 74"/>
                <a:gd name="T41" fmla="*/ 22 h 74"/>
                <a:gd name="T42" fmla="*/ 13 w 74"/>
                <a:gd name="T43" fmla="*/ 9 h 74"/>
                <a:gd name="T44" fmla="*/ 12 w 74"/>
                <a:gd name="T45" fmla="*/ 9 h 74"/>
                <a:gd name="T46" fmla="*/ 12 w 74"/>
                <a:gd name="T47" fmla="*/ 13 h 74"/>
                <a:gd name="T48" fmla="*/ 13 w 74"/>
                <a:gd name="T49" fmla="*/ 13 h 74"/>
                <a:gd name="T50" fmla="*/ 15 w 74"/>
                <a:gd name="T51" fmla="*/ 11 h 74"/>
                <a:gd name="T52" fmla="*/ 13 w 74"/>
                <a:gd name="T53" fmla="*/ 9 h 7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74"/>
                <a:gd name="T83" fmla="*/ 74 w 74"/>
                <a:gd name="T84" fmla="*/ 74 h 7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74">
                  <a:moveTo>
                    <a:pt x="37" y="74"/>
                  </a:moveTo>
                  <a:cubicBezTo>
                    <a:pt x="16" y="74"/>
                    <a:pt x="0" y="59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58" y="0"/>
                    <a:pt x="74" y="16"/>
                    <a:pt x="74" y="37"/>
                  </a:cubicBezTo>
                  <a:cubicBezTo>
                    <a:pt x="74" y="59"/>
                    <a:pt x="58" y="74"/>
                    <a:pt x="37" y="74"/>
                  </a:cubicBezTo>
                  <a:moveTo>
                    <a:pt x="37" y="8"/>
                  </a:moveTo>
                  <a:cubicBezTo>
                    <a:pt x="21" y="8"/>
                    <a:pt x="8" y="20"/>
                    <a:pt x="8" y="37"/>
                  </a:cubicBezTo>
                  <a:cubicBezTo>
                    <a:pt x="8" y="54"/>
                    <a:pt x="21" y="66"/>
                    <a:pt x="37" y="66"/>
                  </a:cubicBezTo>
                  <a:cubicBezTo>
                    <a:pt x="53" y="66"/>
                    <a:pt x="66" y="54"/>
                    <a:pt x="66" y="37"/>
                  </a:cubicBezTo>
                  <a:cubicBezTo>
                    <a:pt x="66" y="20"/>
                    <a:pt x="53" y="8"/>
                    <a:pt x="37" y="8"/>
                  </a:cubicBezTo>
                  <a:moveTo>
                    <a:pt x="47" y="59"/>
                  </a:moveTo>
                  <a:cubicBezTo>
                    <a:pt x="36" y="43"/>
                    <a:pt x="36" y="43"/>
                    <a:pt x="36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5" y="16"/>
                    <a:pt x="52" y="21"/>
                    <a:pt x="52" y="30"/>
                  </a:cubicBezTo>
                  <a:cubicBezTo>
                    <a:pt x="52" y="34"/>
                    <a:pt x="50" y="38"/>
                    <a:pt x="46" y="40"/>
                  </a:cubicBezTo>
                  <a:cubicBezTo>
                    <a:pt x="56" y="54"/>
                    <a:pt x="56" y="54"/>
                    <a:pt x="56" y="54"/>
                  </a:cubicBezTo>
                  <a:lnTo>
                    <a:pt x="47" y="59"/>
                  </a:lnTo>
                  <a:close/>
                  <a:moveTo>
                    <a:pt x="36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9" y="35"/>
                    <a:pt x="42" y="33"/>
                    <a:pt x="42" y="30"/>
                  </a:cubicBezTo>
                  <a:cubicBezTo>
                    <a:pt x="42" y="26"/>
                    <a:pt x="39" y="25"/>
                    <a:pt x="36" y="25"/>
                  </a:cubicBezTo>
                </a:path>
              </a:pathLst>
            </a:custGeom>
            <a:solidFill>
              <a:srgbClr val="7279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65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6" r:id="rId1"/>
    <p:sldLayoutId id="2147485031" r:id="rId2"/>
    <p:sldLayoutId id="2147485029" r:id="rId3"/>
    <p:sldLayoutId id="2147485026" r:id="rId4"/>
    <p:sldLayoutId id="2147485006" r:id="rId5"/>
    <p:sldLayoutId id="2147485028" r:id="rId6"/>
    <p:sldLayoutId id="2147485015" r:id="rId7"/>
    <p:sldLayoutId id="2147485018" r:id="rId8"/>
    <p:sldLayoutId id="2147485016" r:id="rId9"/>
    <p:sldLayoutId id="2147484933" r:id="rId10"/>
    <p:sldLayoutId id="2147484937" r:id="rId11"/>
    <p:sldLayoutId id="2147484935" r:id="rId12"/>
    <p:sldLayoutId id="2147484936" r:id="rId13"/>
    <p:sldLayoutId id="2147484934" r:id="rId14"/>
    <p:sldLayoutId id="2147484944" r:id="rId15"/>
    <p:sldLayoutId id="2147484938" r:id="rId16"/>
    <p:sldLayoutId id="2147484939" r:id="rId17"/>
    <p:sldLayoutId id="2147484941" r:id="rId18"/>
    <p:sldLayoutId id="2147484942" r:id="rId19"/>
    <p:sldLayoutId id="2147484940" r:id="rId20"/>
    <p:sldLayoutId id="2147484943" r:id="rId21"/>
  </p:sldLayoutIdLst>
  <p:transition spd="med">
    <p:wipe dir="r"/>
  </p:transition>
  <p:hf hdr="0" dt="0"/>
  <p:txStyles>
    <p:titleStyle>
      <a:lvl1pPr algn="ctr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3" indent="-342883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7" userDrawn="1">
          <p15:clr>
            <a:srgbClr val="F26B43"/>
          </p15:clr>
        </p15:guide>
        <p15:guide id="2" pos="155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pos="6061" userDrawn="1">
          <p15:clr>
            <a:srgbClr val="F26B43"/>
          </p15:clr>
        </p15:guide>
        <p15:guide id="5" pos="525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511301" y="252003"/>
            <a:ext cx="10315111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41"/>
            <a:ext cx="3860800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2" y="6497641"/>
            <a:ext cx="601135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898989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FFE1AC2-742D-4027-9B75-1DBD96890C9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grpSp>
        <p:nvGrpSpPr>
          <p:cNvPr id="21" name="Group 31"/>
          <p:cNvGrpSpPr>
            <a:grpSpLocks noChangeAspect="1"/>
          </p:cNvGrpSpPr>
          <p:nvPr userDrawn="1"/>
        </p:nvGrpSpPr>
        <p:grpSpPr bwMode="auto">
          <a:xfrm>
            <a:off x="3" y="250826"/>
            <a:ext cx="790575" cy="703263"/>
            <a:chOff x="0" y="163"/>
            <a:chExt cx="510" cy="453"/>
          </a:xfrm>
        </p:grpSpPr>
        <p:sp>
          <p:nvSpPr>
            <p:cNvPr id="25" name="Rectangle 9"/>
            <p:cNvSpPr>
              <a:spLocks noChangeArrowheads="1"/>
            </p:cNvSpPr>
            <p:nvPr/>
          </p:nvSpPr>
          <p:spPr bwMode="gray">
            <a:xfrm>
              <a:off x="453" y="163"/>
              <a:ext cx="57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solidFill>
                  <a:srgbClr val="1E1E1E"/>
                </a:solidFill>
              </a:endParaRPr>
            </a:p>
          </p:txBody>
        </p:sp>
        <p:sp>
          <p:nvSpPr>
            <p:cNvPr id="26" name="Rectangle 10"/>
            <p:cNvSpPr>
              <a:spLocks noChangeArrowheads="1"/>
            </p:cNvSpPr>
            <p:nvPr/>
          </p:nvSpPr>
          <p:spPr bwMode="gray">
            <a:xfrm>
              <a:off x="283" y="163"/>
              <a:ext cx="115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solidFill>
                  <a:srgbClr val="1E1E1E"/>
                </a:solidFill>
              </a:endParaRPr>
            </a:p>
          </p:txBody>
        </p:sp>
        <p:sp>
          <p:nvSpPr>
            <p:cNvPr id="27" name="Rectangle 11"/>
            <p:cNvSpPr>
              <a:spLocks noChangeArrowheads="1"/>
            </p:cNvSpPr>
            <p:nvPr/>
          </p:nvSpPr>
          <p:spPr bwMode="gray">
            <a:xfrm>
              <a:off x="0" y="163"/>
              <a:ext cx="227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solidFill>
                  <a:srgbClr val="1E1E1E"/>
                </a:solidFill>
              </a:endParaRPr>
            </a:p>
          </p:txBody>
        </p:sp>
      </p:grpSp>
      <p:grpSp>
        <p:nvGrpSpPr>
          <p:cNvPr id="47" name="Group 53"/>
          <p:cNvGrpSpPr>
            <a:grpSpLocks/>
          </p:cNvGrpSpPr>
          <p:nvPr userDrawn="1"/>
        </p:nvGrpSpPr>
        <p:grpSpPr bwMode="auto">
          <a:xfrm>
            <a:off x="10571875" y="6322415"/>
            <a:ext cx="1329770" cy="436955"/>
            <a:chOff x="4965" y="4003"/>
            <a:chExt cx="633" cy="208"/>
          </a:xfrm>
        </p:grpSpPr>
        <p:sp>
          <p:nvSpPr>
            <p:cNvPr id="48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584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9" r:id="rId1"/>
    <p:sldLayoutId id="2147484922" r:id="rId2"/>
    <p:sldLayoutId id="2147484921" r:id="rId3"/>
    <p:sldLayoutId id="2147484974" r:id="rId4"/>
    <p:sldLayoutId id="2147484916" r:id="rId5"/>
    <p:sldLayoutId id="2147484975" r:id="rId6"/>
    <p:sldLayoutId id="2147484923" r:id="rId7"/>
  </p:sldLayoutIdLst>
  <p:transition spd="med">
    <p:wipe dir="r"/>
  </p:transition>
  <p:hf hdr="0" dt="0"/>
  <p:txStyles>
    <p:titleStyle>
      <a:lvl1pPr algn="l" defTabSz="914354" rtl="0" eaLnBrk="1" latinLnBrk="0" hangingPunct="1">
        <a:spcBef>
          <a:spcPct val="0"/>
        </a:spcBef>
        <a:buNone/>
        <a:defRPr lang="en-US" sz="2600" b="1" kern="1200" dirty="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883" indent="-342883" algn="l" defTabSz="914354" rtl="0" eaLnBrk="1" latinLnBrk="0" hangingPunct="1">
        <a:spcBef>
          <a:spcPct val="20000"/>
        </a:spcBef>
        <a:buFont typeface="Arial" pitchFamily="34" charset="0"/>
        <a:buNone/>
        <a:defRPr sz="2000" b="1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94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511301" y="252003"/>
            <a:ext cx="10390343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41"/>
            <a:ext cx="3860800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2" y="6497641"/>
            <a:ext cx="601135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898989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FFE1AC2-742D-4027-9B75-1DBD96890C9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grpSp>
        <p:nvGrpSpPr>
          <p:cNvPr id="21" name="Group 31"/>
          <p:cNvGrpSpPr>
            <a:grpSpLocks noChangeAspect="1"/>
          </p:cNvGrpSpPr>
          <p:nvPr userDrawn="1"/>
        </p:nvGrpSpPr>
        <p:grpSpPr bwMode="auto">
          <a:xfrm>
            <a:off x="3" y="250826"/>
            <a:ext cx="790575" cy="703263"/>
            <a:chOff x="0" y="163"/>
            <a:chExt cx="510" cy="453"/>
          </a:xfrm>
        </p:grpSpPr>
        <p:sp>
          <p:nvSpPr>
            <p:cNvPr id="25" name="Rectangle 9"/>
            <p:cNvSpPr>
              <a:spLocks noChangeArrowheads="1"/>
            </p:cNvSpPr>
            <p:nvPr/>
          </p:nvSpPr>
          <p:spPr bwMode="gray">
            <a:xfrm>
              <a:off x="453" y="163"/>
              <a:ext cx="57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solidFill>
                  <a:srgbClr val="1E1E1E"/>
                </a:solidFill>
              </a:endParaRPr>
            </a:p>
          </p:txBody>
        </p:sp>
        <p:sp>
          <p:nvSpPr>
            <p:cNvPr id="26" name="Rectangle 10"/>
            <p:cNvSpPr>
              <a:spLocks noChangeArrowheads="1"/>
            </p:cNvSpPr>
            <p:nvPr/>
          </p:nvSpPr>
          <p:spPr bwMode="gray">
            <a:xfrm>
              <a:off x="283" y="163"/>
              <a:ext cx="115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solidFill>
                  <a:srgbClr val="1E1E1E"/>
                </a:solidFill>
              </a:endParaRPr>
            </a:p>
          </p:txBody>
        </p:sp>
        <p:sp>
          <p:nvSpPr>
            <p:cNvPr id="27" name="Rectangle 11"/>
            <p:cNvSpPr>
              <a:spLocks noChangeArrowheads="1"/>
            </p:cNvSpPr>
            <p:nvPr/>
          </p:nvSpPr>
          <p:spPr bwMode="gray">
            <a:xfrm>
              <a:off x="0" y="163"/>
              <a:ext cx="227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solidFill>
                  <a:srgbClr val="1E1E1E"/>
                </a:solidFill>
              </a:endParaRPr>
            </a:p>
          </p:txBody>
        </p:sp>
      </p:grpSp>
      <p:grpSp>
        <p:nvGrpSpPr>
          <p:cNvPr id="58" name="Group 53"/>
          <p:cNvGrpSpPr>
            <a:grpSpLocks/>
          </p:cNvGrpSpPr>
          <p:nvPr userDrawn="1"/>
        </p:nvGrpSpPr>
        <p:grpSpPr bwMode="auto">
          <a:xfrm>
            <a:off x="10571875" y="6322415"/>
            <a:ext cx="1329770" cy="436955"/>
            <a:chOff x="4965" y="4003"/>
            <a:chExt cx="633" cy="208"/>
          </a:xfrm>
        </p:grpSpPr>
        <p:sp>
          <p:nvSpPr>
            <p:cNvPr id="59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42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4" r:id="rId1"/>
    <p:sldLayoutId id="2147484996" r:id="rId2"/>
    <p:sldLayoutId id="2147484997" r:id="rId3"/>
    <p:sldLayoutId id="2147484998" r:id="rId4"/>
    <p:sldLayoutId id="2147484957" r:id="rId5"/>
    <p:sldLayoutId id="2147485021" r:id="rId6"/>
    <p:sldLayoutId id="2147484961" r:id="rId7"/>
    <p:sldLayoutId id="2147484962" r:id="rId8"/>
    <p:sldLayoutId id="2147484963" r:id="rId9"/>
    <p:sldLayoutId id="2147484964" r:id="rId10"/>
    <p:sldLayoutId id="2147484965" r:id="rId11"/>
    <p:sldLayoutId id="2147485022" r:id="rId12"/>
    <p:sldLayoutId id="2147485023" r:id="rId13"/>
    <p:sldLayoutId id="2147485000" r:id="rId14"/>
    <p:sldLayoutId id="2147485024" r:id="rId15"/>
    <p:sldLayoutId id="2147484966" r:id="rId16"/>
    <p:sldLayoutId id="2147484999" r:id="rId17"/>
    <p:sldLayoutId id="2147484968" r:id="rId18"/>
    <p:sldLayoutId id="2147484971" r:id="rId19"/>
    <p:sldLayoutId id="2147484972" r:id="rId20"/>
    <p:sldLayoutId id="2147484973" r:id="rId21"/>
    <p:sldLayoutId id="2147485032" r:id="rId22"/>
    <p:sldLayoutId id="2147485057" r:id="rId23"/>
  </p:sldLayoutIdLst>
  <p:transition spd="med">
    <p:wipe dir="r"/>
  </p:transition>
  <p:hf hdr="0" dt="0"/>
  <p:txStyles>
    <p:titleStyle>
      <a:lvl1pPr algn="l" defTabSz="914354" rtl="0" eaLnBrk="1" latinLnBrk="0" hangingPunct="1">
        <a:spcBef>
          <a:spcPct val="0"/>
        </a:spcBef>
        <a:buNone/>
        <a:defRPr lang="en-US" sz="2600" b="1" kern="1200" dirty="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883" indent="-342883" algn="l" defTabSz="914354" rtl="0" eaLnBrk="1" latinLnBrk="0" hangingPunct="1">
        <a:spcBef>
          <a:spcPct val="20000"/>
        </a:spcBef>
        <a:buFont typeface="Arial" pitchFamily="34" charset="0"/>
        <a:buNone/>
        <a:defRPr sz="2000" b="1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51" userDrawn="1">
          <p15:clr>
            <a:srgbClr val="F26B43"/>
          </p15:clr>
        </p15:guide>
        <p15:guide id="2" pos="5163" userDrawn="1">
          <p15:clr>
            <a:srgbClr val="F26B43"/>
          </p15:clr>
        </p15:guide>
        <p15:guide id="3" orient="horz" pos="366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511303" y="263528"/>
            <a:ext cx="10155767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1511303" y="1371600"/>
            <a:ext cx="10155767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875420" y="6497641"/>
            <a:ext cx="38608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898989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2" y="6497641"/>
            <a:ext cx="601135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3E2B9D9-F7AC-49D4-98E5-DF5B3967809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grpSp>
        <p:nvGrpSpPr>
          <p:cNvPr id="39" name="Group 53"/>
          <p:cNvGrpSpPr>
            <a:grpSpLocks/>
          </p:cNvGrpSpPr>
          <p:nvPr userDrawn="1"/>
        </p:nvGrpSpPr>
        <p:grpSpPr bwMode="auto">
          <a:xfrm>
            <a:off x="10571875" y="6322415"/>
            <a:ext cx="1329770" cy="436955"/>
            <a:chOff x="4965" y="4003"/>
            <a:chExt cx="633" cy="208"/>
          </a:xfrm>
        </p:grpSpPr>
        <p:sp>
          <p:nvSpPr>
            <p:cNvPr id="40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891" r:id="rId2"/>
    <p:sldLayoutId id="2147484945" r:id="rId3"/>
    <p:sldLayoutId id="2147484946" r:id="rId4"/>
    <p:sldLayoutId id="2147484879" r:id="rId5"/>
    <p:sldLayoutId id="2147484894" r:id="rId6"/>
    <p:sldLayoutId id="2147484880" r:id="rId7"/>
    <p:sldLayoutId id="2147484895" r:id="rId8"/>
    <p:sldLayoutId id="2147484881" r:id="rId9"/>
    <p:sldLayoutId id="2147484896" r:id="rId10"/>
    <p:sldLayoutId id="2147484877" r:id="rId11"/>
    <p:sldLayoutId id="2147484892" r:id="rId12"/>
    <p:sldLayoutId id="2147484882" r:id="rId13"/>
    <p:sldLayoutId id="2147484897" r:id="rId14"/>
    <p:sldLayoutId id="2147484883" r:id="rId15"/>
    <p:sldLayoutId id="2147484898" r:id="rId16"/>
    <p:sldLayoutId id="2147484982" r:id="rId17"/>
    <p:sldLayoutId id="2147485017" r:id="rId18"/>
    <p:sldLayoutId id="2147484984" r:id="rId19"/>
    <p:sldLayoutId id="2147485020" r:id="rId20"/>
    <p:sldLayoutId id="2147484986" r:id="rId21"/>
    <p:sldLayoutId id="2147485014" r:id="rId22"/>
    <p:sldLayoutId id="2147485013" r:id="rId23"/>
    <p:sldLayoutId id="2147484987" r:id="rId24"/>
    <p:sldLayoutId id="2147485008" r:id="rId25"/>
    <p:sldLayoutId id="2147485001" r:id="rId26"/>
    <p:sldLayoutId id="2147485002" r:id="rId27"/>
    <p:sldLayoutId id="2147484902" r:id="rId28"/>
    <p:sldLayoutId id="2147485030" r:id="rId29"/>
    <p:sldLayoutId id="2147484903" r:id="rId30"/>
    <p:sldLayoutId id="2147484904" r:id="rId31"/>
    <p:sldLayoutId id="2147484905" r:id="rId32"/>
    <p:sldLayoutId id="2147484906" r:id="rId33"/>
    <p:sldLayoutId id="2147485007" r:id="rId34"/>
    <p:sldLayoutId id="2147484994" r:id="rId35"/>
    <p:sldLayoutId id="2147485025" r:id="rId36"/>
    <p:sldLayoutId id="2147485027" r:id="rId37"/>
    <p:sldLayoutId id="2147485009" r:id="rId38"/>
    <p:sldLayoutId id="2147485011" r:id="rId39"/>
    <p:sldLayoutId id="2147485012" r:id="rId40"/>
    <p:sldLayoutId id="2147484871" r:id="rId41"/>
  </p:sldLayoutIdLst>
  <p:transition spd="med">
    <p:wipe dir="r"/>
  </p:transition>
  <p:hf hdr="0" dt="0"/>
  <p:txStyles>
    <p:titleStyle>
      <a:lvl1pPr algn="l" defTabSz="45717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 kern="1200">
          <a:solidFill>
            <a:srgbClr val="0046AD"/>
          </a:solidFill>
          <a:latin typeface="Arial" charset="0"/>
          <a:ea typeface="+mj-ea"/>
          <a:cs typeface="+mj-cs"/>
        </a:defRPr>
      </a:lvl1pPr>
      <a:lvl2pPr algn="l" defTabSz="45717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46AD"/>
          </a:solidFill>
          <a:latin typeface="Arial" charset="0"/>
        </a:defRPr>
      </a:lvl2pPr>
      <a:lvl3pPr algn="l" defTabSz="45717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46AD"/>
          </a:solidFill>
          <a:latin typeface="Arial" charset="0"/>
        </a:defRPr>
      </a:lvl3pPr>
      <a:lvl4pPr algn="l" defTabSz="45717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46AD"/>
          </a:solidFill>
          <a:latin typeface="Arial" charset="0"/>
        </a:defRPr>
      </a:lvl4pPr>
      <a:lvl5pPr algn="l" defTabSz="45717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0046AD"/>
          </a:solidFill>
          <a:latin typeface="Arial" charset="0"/>
        </a:defRPr>
      </a:lvl5pPr>
      <a:lvl6pPr marL="457178" algn="l" defTabSz="457178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354" algn="l" defTabSz="457178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532" algn="l" defTabSz="457178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709" algn="l" defTabSz="457178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180965" indent="-180965" algn="l" defTabSz="457178" rtl="0" eaLnBrk="0" fontAlgn="base" hangingPunct="0">
        <a:spcBef>
          <a:spcPct val="50000"/>
        </a:spcBef>
        <a:spcAft>
          <a:spcPct val="0"/>
        </a:spcAft>
        <a:buClr>
          <a:srgbClr val="0046AD"/>
        </a:buClr>
        <a:buFont typeface="Wingdings" pitchFamily="2" charset="2"/>
        <a:buChar char="§"/>
        <a:defRPr b="1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53996" indent="-171442" algn="l" defTabSz="457178" rtl="0" eaLnBrk="0" fontAlgn="base" hangingPunct="0">
        <a:spcBef>
          <a:spcPct val="30000"/>
        </a:spcBef>
        <a:spcAft>
          <a:spcPct val="0"/>
        </a:spcAft>
        <a:buClr>
          <a:srgbClr val="A59D95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539723" indent="-184142" algn="l" defTabSz="457178" rtl="0" eaLnBrk="0" fontAlgn="base" hangingPunct="0">
        <a:spcBef>
          <a:spcPct val="20000"/>
        </a:spcBef>
        <a:spcAft>
          <a:spcPct val="0"/>
        </a:spcAft>
        <a:buClr>
          <a:srgbClr val="A59D95"/>
        </a:buClr>
        <a:buFont typeface="Wingdings" pitchFamily="2" charset="2"/>
        <a:buChar char="§"/>
        <a:defRPr sz="1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714339" indent="-173030" algn="l" defTabSz="457178" rtl="0" eaLnBrk="0" fontAlgn="base" hangingPunct="0">
        <a:spcBef>
          <a:spcPct val="20000"/>
        </a:spcBef>
        <a:spcAft>
          <a:spcPct val="0"/>
        </a:spcAft>
        <a:buClr>
          <a:srgbClr val="A59D95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898481" indent="-182554" algn="l" defTabSz="457178" rtl="0" eaLnBrk="0" fontAlgn="base" hangingPunct="0">
        <a:spcBef>
          <a:spcPct val="20000"/>
        </a:spcBef>
        <a:spcAft>
          <a:spcPct val="0"/>
        </a:spcAft>
        <a:buClr>
          <a:srgbClr val="A59D95"/>
        </a:buClr>
        <a:buFont typeface="Wingdings" pitchFamily="2" charset="2"/>
        <a:buChar char="§"/>
        <a:defRPr sz="12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59" userDrawn="1">
          <p15:clr>
            <a:srgbClr val="F26B43"/>
          </p15:clr>
        </p15:guide>
        <p15:guide id="2" pos="158" userDrawn="1">
          <p15:clr>
            <a:srgbClr val="F26B43"/>
          </p15:clr>
        </p15:guide>
        <p15:guide id="3" orient="horz" pos="357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511301" y="252003"/>
            <a:ext cx="10390343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 of the slide on one or two lines</a:t>
            </a:r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41"/>
            <a:ext cx="3860800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2" y="6497641"/>
            <a:ext cx="601135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898989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FFE1AC2-742D-4027-9B75-1DBD96890C9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grpSp>
        <p:nvGrpSpPr>
          <p:cNvPr id="21" name="Group 31"/>
          <p:cNvGrpSpPr>
            <a:grpSpLocks noChangeAspect="1"/>
          </p:cNvGrpSpPr>
          <p:nvPr userDrawn="1"/>
        </p:nvGrpSpPr>
        <p:grpSpPr bwMode="auto">
          <a:xfrm>
            <a:off x="3" y="250826"/>
            <a:ext cx="790575" cy="703263"/>
            <a:chOff x="0" y="163"/>
            <a:chExt cx="510" cy="453"/>
          </a:xfrm>
        </p:grpSpPr>
        <p:sp>
          <p:nvSpPr>
            <p:cNvPr id="25" name="Rectangle 9"/>
            <p:cNvSpPr>
              <a:spLocks noChangeArrowheads="1"/>
            </p:cNvSpPr>
            <p:nvPr/>
          </p:nvSpPr>
          <p:spPr bwMode="gray">
            <a:xfrm>
              <a:off x="453" y="163"/>
              <a:ext cx="57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26" name="Rectangle 10"/>
            <p:cNvSpPr>
              <a:spLocks noChangeArrowheads="1"/>
            </p:cNvSpPr>
            <p:nvPr/>
          </p:nvSpPr>
          <p:spPr bwMode="gray">
            <a:xfrm>
              <a:off x="283" y="163"/>
              <a:ext cx="115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27" name="Rectangle 11"/>
            <p:cNvSpPr>
              <a:spLocks noChangeArrowheads="1"/>
            </p:cNvSpPr>
            <p:nvPr/>
          </p:nvSpPr>
          <p:spPr bwMode="gray">
            <a:xfrm>
              <a:off x="0" y="163"/>
              <a:ext cx="227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solidFill>
                  <a:srgbClr val="1E1E1E"/>
                </a:solidFill>
                <a:latin typeface="Arial"/>
              </a:endParaRPr>
            </a:p>
          </p:txBody>
        </p:sp>
      </p:grpSp>
      <p:grpSp>
        <p:nvGrpSpPr>
          <p:cNvPr id="58" name="Group 53"/>
          <p:cNvGrpSpPr>
            <a:grpSpLocks/>
          </p:cNvGrpSpPr>
          <p:nvPr userDrawn="1"/>
        </p:nvGrpSpPr>
        <p:grpSpPr bwMode="auto">
          <a:xfrm>
            <a:off x="10571875" y="6322415"/>
            <a:ext cx="1329770" cy="436955"/>
            <a:chOff x="4965" y="4003"/>
            <a:chExt cx="633" cy="208"/>
          </a:xfrm>
        </p:grpSpPr>
        <p:sp>
          <p:nvSpPr>
            <p:cNvPr id="59" name="Freeform 16"/>
            <p:cNvSpPr>
              <a:spLocks/>
            </p:cNvSpPr>
            <p:nvPr userDrawn="1"/>
          </p:nvSpPr>
          <p:spPr bwMode="gray">
            <a:xfrm>
              <a:off x="5457" y="4043"/>
              <a:ext cx="46" cy="84"/>
            </a:xfrm>
            <a:custGeom>
              <a:avLst/>
              <a:gdLst>
                <a:gd name="T0" fmla="*/ 0 w 164"/>
                <a:gd name="T1" fmla="*/ 0 h 301"/>
                <a:gd name="T2" fmla="*/ 0 w 164"/>
                <a:gd name="T3" fmla="*/ 0 h 301"/>
                <a:gd name="T4" fmla="*/ 0 w 164"/>
                <a:gd name="T5" fmla="*/ 0 h 301"/>
                <a:gd name="T6" fmla="*/ 0 w 164"/>
                <a:gd name="T7" fmla="*/ 0 h 301"/>
                <a:gd name="T8" fmla="*/ 0 w 164"/>
                <a:gd name="T9" fmla="*/ 0 h 301"/>
                <a:gd name="T10" fmla="*/ 0 w 164"/>
                <a:gd name="T11" fmla="*/ 0 h 3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4"/>
                <a:gd name="T19" fmla="*/ 0 h 301"/>
                <a:gd name="T20" fmla="*/ 164 w 164"/>
                <a:gd name="T21" fmla="*/ 301 h 30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4" h="301">
                  <a:moveTo>
                    <a:pt x="57" y="48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86" y="1"/>
                    <a:pt x="63" y="21"/>
                    <a:pt x="57" y="48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60" name="Freeform 17"/>
            <p:cNvSpPr>
              <a:spLocks/>
            </p:cNvSpPr>
            <p:nvPr userDrawn="1"/>
          </p:nvSpPr>
          <p:spPr bwMode="gray">
            <a:xfrm>
              <a:off x="5182" y="4041"/>
              <a:ext cx="76" cy="88"/>
            </a:xfrm>
            <a:custGeom>
              <a:avLst/>
              <a:gdLst>
                <a:gd name="T0" fmla="*/ 0 w 275"/>
                <a:gd name="T1" fmla="*/ 0 h 315"/>
                <a:gd name="T2" fmla="*/ 0 w 275"/>
                <a:gd name="T3" fmla="*/ 0 h 315"/>
                <a:gd name="T4" fmla="*/ 0 w 275"/>
                <a:gd name="T5" fmla="*/ 0 h 315"/>
                <a:gd name="T6" fmla="*/ 0 w 275"/>
                <a:gd name="T7" fmla="*/ 0 h 315"/>
                <a:gd name="T8" fmla="*/ 0 w 275"/>
                <a:gd name="T9" fmla="*/ 0 h 315"/>
                <a:gd name="T10" fmla="*/ 0 w 275"/>
                <a:gd name="T11" fmla="*/ 0 h 315"/>
                <a:gd name="T12" fmla="*/ 0 w 275"/>
                <a:gd name="T13" fmla="*/ 0 h 315"/>
                <a:gd name="T14" fmla="*/ 0 w 275"/>
                <a:gd name="T15" fmla="*/ 0 h 315"/>
                <a:gd name="T16" fmla="*/ 0 w 275"/>
                <a:gd name="T17" fmla="*/ 0 h 315"/>
                <a:gd name="T18" fmla="*/ 0 w 275"/>
                <a:gd name="T19" fmla="*/ 0 h 315"/>
                <a:gd name="T20" fmla="*/ 0 w 275"/>
                <a:gd name="T21" fmla="*/ 0 h 3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5"/>
                <a:gd name="T34" fmla="*/ 0 h 315"/>
                <a:gd name="T35" fmla="*/ 275 w 275"/>
                <a:gd name="T36" fmla="*/ 315 h 3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5" h="315">
                  <a:moveTo>
                    <a:pt x="257" y="92"/>
                  </a:moveTo>
                  <a:cubicBezTo>
                    <a:pt x="233" y="78"/>
                    <a:pt x="212" y="73"/>
                    <a:pt x="187" y="73"/>
                  </a:cubicBezTo>
                  <a:cubicBezTo>
                    <a:pt x="139" y="73"/>
                    <a:pt x="96" y="105"/>
                    <a:pt x="96" y="170"/>
                  </a:cubicBezTo>
                  <a:cubicBezTo>
                    <a:pt x="96" y="214"/>
                    <a:pt x="119" y="239"/>
                    <a:pt x="159" y="239"/>
                  </a:cubicBezTo>
                  <a:cubicBezTo>
                    <a:pt x="189" y="239"/>
                    <a:pt x="212" y="230"/>
                    <a:pt x="228" y="220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27" y="296"/>
                    <a:pt x="185" y="315"/>
                    <a:pt x="127" y="315"/>
                  </a:cubicBezTo>
                  <a:cubicBezTo>
                    <a:pt x="39" y="315"/>
                    <a:pt x="0" y="250"/>
                    <a:pt x="0" y="177"/>
                  </a:cubicBezTo>
                  <a:cubicBezTo>
                    <a:pt x="0" y="87"/>
                    <a:pt x="62" y="0"/>
                    <a:pt x="188" y="0"/>
                  </a:cubicBezTo>
                  <a:cubicBezTo>
                    <a:pt x="231" y="0"/>
                    <a:pt x="253" y="7"/>
                    <a:pt x="275" y="16"/>
                  </a:cubicBezTo>
                  <a:lnTo>
                    <a:pt x="257" y="92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61" name="Freeform 18"/>
            <p:cNvSpPr>
              <a:spLocks/>
            </p:cNvSpPr>
            <p:nvPr userDrawn="1"/>
          </p:nvSpPr>
          <p:spPr bwMode="gray">
            <a:xfrm>
              <a:off x="5031" y="4035"/>
              <a:ext cx="50" cy="92"/>
            </a:xfrm>
            <a:custGeom>
              <a:avLst/>
              <a:gdLst>
                <a:gd name="T0" fmla="*/ 0 w 181"/>
                <a:gd name="T1" fmla="*/ 0 h 330"/>
                <a:gd name="T2" fmla="*/ 0 w 181"/>
                <a:gd name="T3" fmla="*/ 0 h 330"/>
                <a:gd name="T4" fmla="*/ 0 w 181"/>
                <a:gd name="T5" fmla="*/ 0 h 330"/>
                <a:gd name="T6" fmla="*/ 0 w 181"/>
                <a:gd name="T7" fmla="*/ 0 h 330"/>
                <a:gd name="T8" fmla="*/ 0 w 181"/>
                <a:gd name="T9" fmla="*/ 0 h 330"/>
                <a:gd name="T10" fmla="*/ 0 w 181"/>
                <a:gd name="T11" fmla="*/ 0 h 330"/>
                <a:gd name="T12" fmla="*/ 0 w 181"/>
                <a:gd name="T13" fmla="*/ 0 h 3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30"/>
                <a:gd name="T23" fmla="*/ 181 w 181"/>
                <a:gd name="T24" fmla="*/ 330 h 3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30">
                  <a:moveTo>
                    <a:pt x="126" y="0"/>
                  </a:moveTo>
                  <a:cubicBezTo>
                    <a:pt x="96" y="0"/>
                    <a:pt x="71" y="21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105" y="330"/>
                    <a:pt x="105" y="330"/>
                    <a:pt x="105" y="33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26" y="0"/>
                    <a:pt x="126" y="0"/>
                    <a:pt x="126" y="0"/>
                  </a:cubicBez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62" name="Freeform 19"/>
            <p:cNvSpPr>
              <a:spLocks/>
            </p:cNvSpPr>
            <p:nvPr userDrawn="1"/>
          </p:nvSpPr>
          <p:spPr bwMode="gray">
            <a:xfrm>
              <a:off x="5007" y="4004"/>
              <a:ext cx="129" cy="23"/>
            </a:xfrm>
            <a:custGeom>
              <a:avLst/>
              <a:gdLst>
                <a:gd name="T0" fmla="*/ 0 w 462"/>
                <a:gd name="T1" fmla="*/ 0 h 84"/>
                <a:gd name="T2" fmla="*/ 0 w 462"/>
                <a:gd name="T3" fmla="*/ 0 h 84"/>
                <a:gd name="T4" fmla="*/ 0 w 462"/>
                <a:gd name="T5" fmla="*/ 0 h 84"/>
                <a:gd name="T6" fmla="*/ 0 w 462"/>
                <a:gd name="T7" fmla="*/ 0 h 84"/>
                <a:gd name="T8" fmla="*/ 0 w 462"/>
                <a:gd name="T9" fmla="*/ 0 h 84"/>
                <a:gd name="T10" fmla="*/ 0 w 462"/>
                <a:gd name="T11" fmla="*/ 0 h 84"/>
                <a:gd name="T12" fmla="*/ 0 w 462"/>
                <a:gd name="T13" fmla="*/ 0 h 84"/>
                <a:gd name="T14" fmla="*/ 0 w 462"/>
                <a:gd name="T15" fmla="*/ 0 h 84"/>
                <a:gd name="T16" fmla="*/ 0 w 462"/>
                <a:gd name="T17" fmla="*/ 0 h 84"/>
                <a:gd name="T18" fmla="*/ 0 w 462"/>
                <a:gd name="T19" fmla="*/ 0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2"/>
                <a:gd name="T31" fmla="*/ 0 h 84"/>
                <a:gd name="T32" fmla="*/ 462 w 462"/>
                <a:gd name="T33" fmla="*/ 84 h 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2" h="84">
                  <a:moveTo>
                    <a:pt x="395" y="84"/>
                  </a:moveTo>
                  <a:cubicBezTo>
                    <a:pt x="424" y="84"/>
                    <a:pt x="449" y="63"/>
                    <a:pt x="455" y="35"/>
                  </a:cubicBezTo>
                  <a:cubicBezTo>
                    <a:pt x="456" y="30"/>
                    <a:pt x="456" y="30"/>
                    <a:pt x="456" y="30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8" y="0"/>
                    <a:pt x="13" y="21"/>
                    <a:pt x="7" y="49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395" y="84"/>
                  </a:lnTo>
                  <a:close/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63" name="Freeform 20"/>
            <p:cNvSpPr>
              <a:spLocks/>
            </p:cNvSpPr>
            <p:nvPr userDrawn="1"/>
          </p:nvSpPr>
          <p:spPr bwMode="gray">
            <a:xfrm>
              <a:off x="5358" y="4041"/>
              <a:ext cx="94" cy="86"/>
            </a:xfrm>
            <a:custGeom>
              <a:avLst/>
              <a:gdLst>
                <a:gd name="T0" fmla="*/ 0 w 334"/>
                <a:gd name="T1" fmla="*/ 0 h 308"/>
                <a:gd name="T2" fmla="*/ 0 w 334"/>
                <a:gd name="T3" fmla="*/ 0 h 308"/>
                <a:gd name="T4" fmla="*/ 0 w 334"/>
                <a:gd name="T5" fmla="*/ 0 h 308"/>
                <a:gd name="T6" fmla="*/ 0 w 334"/>
                <a:gd name="T7" fmla="*/ 0 h 308"/>
                <a:gd name="T8" fmla="*/ 0 w 334"/>
                <a:gd name="T9" fmla="*/ 0 h 308"/>
                <a:gd name="T10" fmla="*/ 0 w 334"/>
                <a:gd name="T11" fmla="*/ 0 h 308"/>
                <a:gd name="T12" fmla="*/ 0 w 334"/>
                <a:gd name="T13" fmla="*/ 0 h 308"/>
                <a:gd name="T14" fmla="*/ 0 w 334"/>
                <a:gd name="T15" fmla="*/ 0 h 308"/>
                <a:gd name="T16" fmla="*/ 0 w 334"/>
                <a:gd name="T17" fmla="*/ 0 h 308"/>
                <a:gd name="T18" fmla="*/ 0 w 334"/>
                <a:gd name="T19" fmla="*/ 0 h 308"/>
                <a:gd name="T20" fmla="*/ 0 w 334"/>
                <a:gd name="T21" fmla="*/ 0 h 308"/>
                <a:gd name="T22" fmla="*/ 0 w 334"/>
                <a:gd name="T23" fmla="*/ 0 h 308"/>
                <a:gd name="T24" fmla="*/ 0 w 334"/>
                <a:gd name="T25" fmla="*/ 0 h 308"/>
                <a:gd name="T26" fmla="*/ 0 w 334"/>
                <a:gd name="T27" fmla="*/ 0 h 308"/>
                <a:gd name="T28" fmla="*/ 0 w 334"/>
                <a:gd name="T29" fmla="*/ 0 h 308"/>
                <a:gd name="T30" fmla="*/ 0 w 334"/>
                <a:gd name="T31" fmla="*/ 0 h 308"/>
                <a:gd name="T32" fmla="*/ 0 w 334"/>
                <a:gd name="T33" fmla="*/ 0 h 3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4"/>
                <a:gd name="T52" fmla="*/ 0 h 308"/>
                <a:gd name="T53" fmla="*/ 334 w 334"/>
                <a:gd name="T54" fmla="*/ 308 h 30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4" h="308">
                  <a:moveTo>
                    <a:pt x="254" y="0"/>
                  </a:moveTo>
                  <a:cubicBezTo>
                    <a:pt x="203" y="0"/>
                    <a:pt x="165" y="33"/>
                    <a:pt x="141" y="64"/>
                  </a:cubicBezTo>
                  <a:cubicBezTo>
                    <a:pt x="140" y="64"/>
                    <a:pt x="140" y="64"/>
                    <a:pt x="140" y="64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39" y="12"/>
                    <a:pt x="124" y="7"/>
                    <a:pt x="85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7" y="308"/>
                    <a:pt x="97" y="308"/>
                    <a:pt x="97" y="308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42" y="98"/>
                    <a:pt x="186" y="83"/>
                    <a:pt x="208" y="83"/>
                  </a:cubicBezTo>
                  <a:cubicBezTo>
                    <a:pt x="223" y="83"/>
                    <a:pt x="231" y="91"/>
                    <a:pt x="231" y="105"/>
                  </a:cubicBezTo>
                  <a:cubicBezTo>
                    <a:pt x="231" y="109"/>
                    <a:pt x="231" y="119"/>
                    <a:pt x="229" y="130"/>
                  </a:cubicBezTo>
                  <a:cubicBezTo>
                    <a:pt x="188" y="308"/>
                    <a:pt x="188" y="308"/>
                    <a:pt x="188" y="308"/>
                  </a:cubicBezTo>
                  <a:cubicBezTo>
                    <a:pt x="287" y="308"/>
                    <a:pt x="287" y="308"/>
                    <a:pt x="287" y="308"/>
                  </a:cubicBezTo>
                  <a:cubicBezTo>
                    <a:pt x="327" y="127"/>
                    <a:pt x="327" y="127"/>
                    <a:pt x="327" y="127"/>
                  </a:cubicBezTo>
                  <a:cubicBezTo>
                    <a:pt x="331" y="109"/>
                    <a:pt x="334" y="91"/>
                    <a:pt x="334" y="77"/>
                  </a:cubicBezTo>
                  <a:cubicBezTo>
                    <a:pt x="332" y="25"/>
                    <a:pt x="302" y="0"/>
                    <a:pt x="254" y="0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64" name="Freeform 21"/>
            <p:cNvSpPr>
              <a:spLocks/>
            </p:cNvSpPr>
            <p:nvPr userDrawn="1"/>
          </p:nvSpPr>
          <p:spPr bwMode="gray">
            <a:xfrm>
              <a:off x="5479" y="4004"/>
              <a:ext cx="33" cy="23"/>
            </a:xfrm>
            <a:custGeom>
              <a:avLst/>
              <a:gdLst>
                <a:gd name="T0" fmla="*/ 0 w 115"/>
                <a:gd name="T1" fmla="*/ 0 h 84"/>
                <a:gd name="T2" fmla="*/ 0 w 115"/>
                <a:gd name="T3" fmla="*/ 0 h 84"/>
                <a:gd name="T4" fmla="*/ 0 w 115"/>
                <a:gd name="T5" fmla="*/ 0 h 84"/>
                <a:gd name="T6" fmla="*/ 0 w 115"/>
                <a:gd name="T7" fmla="*/ 0 h 84"/>
                <a:gd name="T8" fmla="*/ 0 w 115"/>
                <a:gd name="T9" fmla="*/ 0 h 84"/>
                <a:gd name="T10" fmla="*/ 0 w 115"/>
                <a:gd name="T11" fmla="*/ 0 h 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84"/>
                <a:gd name="T20" fmla="*/ 115 w 115"/>
                <a:gd name="T21" fmla="*/ 84 h 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84">
                  <a:moveTo>
                    <a:pt x="107" y="36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77" y="83"/>
                    <a:pt x="101" y="63"/>
                    <a:pt x="107" y="36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65" name="Freeform 22"/>
            <p:cNvSpPr>
              <a:spLocks noEditPoints="1"/>
            </p:cNvSpPr>
            <p:nvPr userDrawn="1"/>
          </p:nvSpPr>
          <p:spPr bwMode="gray">
            <a:xfrm>
              <a:off x="5089" y="4041"/>
              <a:ext cx="82" cy="88"/>
            </a:xfrm>
            <a:custGeom>
              <a:avLst/>
              <a:gdLst>
                <a:gd name="T0" fmla="*/ 0 w 292"/>
                <a:gd name="T1" fmla="*/ 0 h 315"/>
                <a:gd name="T2" fmla="*/ 0 w 292"/>
                <a:gd name="T3" fmla="*/ 0 h 315"/>
                <a:gd name="T4" fmla="*/ 0 w 292"/>
                <a:gd name="T5" fmla="*/ 0 h 315"/>
                <a:gd name="T6" fmla="*/ 0 w 292"/>
                <a:gd name="T7" fmla="*/ 0 h 315"/>
                <a:gd name="T8" fmla="*/ 0 w 292"/>
                <a:gd name="T9" fmla="*/ 0 h 315"/>
                <a:gd name="T10" fmla="*/ 0 w 292"/>
                <a:gd name="T11" fmla="*/ 0 h 315"/>
                <a:gd name="T12" fmla="*/ 0 w 292"/>
                <a:gd name="T13" fmla="*/ 0 h 315"/>
                <a:gd name="T14" fmla="*/ 0 w 292"/>
                <a:gd name="T15" fmla="*/ 0 h 315"/>
                <a:gd name="T16" fmla="*/ 0 w 292"/>
                <a:gd name="T17" fmla="*/ 0 h 315"/>
                <a:gd name="T18" fmla="*/ 0 w 292"/>
                <a:gd name="T19" fmla="*/ 0 h 315"/>
                <a:gd name="T20" fmla="*/ 0 w 292"/>
                <a:gd name="T21" fmla="*/ 0 h 315"/>
                <a:gd name="T22" fmla="*/ 0 w 292"/>
                <a:gd name="T23" fmla="*/ 0 h 315"/>
                <a:gd name="T24" fmla="*/ 0 w 292"/>
                <a:gd name="T25" fmla="*/ 0 h 315"/>
                <a:gd name="T26" fmla="*/ 0 w 292"/>
                <a:gd name="T27" fmla="*/ 0 h 315"/>
                <a:gd name="T28" fmla="*/ 0 w 292"/>
                <a:gd name="T29" fmla="*/ 0 h 3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2"/>
                <a:gd name="T46" fmla="*/ 0 h 315"/>
                <a:gd name="T47" fmla="*/ 292 w 292"/>
                <a:gd name="T48" fmla="*/ 315 h 31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2" h="315">
                  <a:moveTo>
                    <a:pt x="209" y="102"/>
                  </a:moveTo>
                  <a:cubicBezTo>
                    <a:pt x="208" y="107"/>
                    <a:pt x="208" y="111"/>
                    <a:pt x="204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14" y="87"/>
                    <a:pt x="136" y="68"/>
                    <a:pt x="165" y="69"/>
                  </a:cubicBezTo>
                  <a:cubicBezTo>
                    <a:pt x="192" y="69"/>
                    <a:pt x="210" y="79"/>
                    <a:pt x="209" y="102"/>
                  </a:cubicBezTo>
                  <a:moveTo>
                    <a:pt x="292" y="102"/>
                  </a:moveTo>
                  <a:cubicBezTo>
                    <a:pt x="292" y="41"/>
                    <a:pt x="251" y="0"/>
                    <a:pt x="176" y="0"/>
                  </a:cubicBezTo>
                  <a:cubicBezTo>
                    <a:pt x="74" y="0"/>
                    <a:pt x="0" y="83"/>
                    <a:pt x="0" y="186"/>
                  </a:cubicBezTo>
                  <a:cubicBezTo>
                    <a:pt x="0" y="257"/>
                    <a:pt x="44" y="315"/>
                    <a:pt x="129" y="315"/>
                  </a:cubicBezTo>
                  <a:cubicBezTo>
                    <a:pt x="177" y="315"/>
                    <a:pt x="217" y="302"/>
                    <a:pt x="259" y="280"/>
                  </a:cubicBezTo>
                  <a:cubicBezTo>
                    <a:pt x="237" y="220"/>
                    <a:pt x="237" y="220"/>
                    <a:pt x="237" y="220"/>
                  </a:cubicBezTo>
                  <a:cubicBezTo>
                    <a:pt x="206" y="234"/>
                    <a:pt x="183" y="240"/>
                    <a:pt x="154" y="240"/>
                  </a:cubicBezTo>
                  <a:cubicBezTo>
                    <a:pt x="120" y="240"/>
                    <a:pt x="91" y="222"/>
                    <a:pt x="94" y="183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7" y="153"/>
                    <a:pt x="292" y="125"/>
                    <a:pt x="292" y="102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66" name="Freeform 23"/>
            <p:cNvSpPr>
              <a:spLocks/>
            </p:cNvSpPr>
            <p:nvPr userDrawn="1"/>
          </p:nvSpPr>
          <p:spPr bwMode="gray">
            <a:xfrm>
              <a:off x="5258" y="4003"/>
              <a:ext cx="94" cy="124"/>
            </a:xfrm>
            <a:custGeom>
              <a:avLst/>
              <a:gdLst>
                <a:gd name="T0" fmla="*/ 0 w 337"/>
                <a:gd name="T1" fmla="*/ 0 h 442"/>
                <a:gd name="T2" fmla="*/ 0 w 337"/>
                <a:gd name="T3" fmla="*/ 0 h 442"/>
                <a:gd name="T4" fmla="*/ 0 w 337"/>
                <a:gd name="T5" fmla="*/ 0 h 442"/>
                <a:gd name="T6" fmla="*/ 0 w 337"/>
                <a:gd name="T7" fmla="*/ 0 h 442"/>
                <a:gd name="T8" fmla="*/ 0 w 337"/>
                <a:gd name="T9" fmla="*/ 0 h 442"/>
                <a:gd name="T10" fmla="*/ 0 w 337"/>
                <a:gd name="T11" fmla="*/ 0 h 442"/>
                <a:gd name="T12" fmla="*/ 0 w 337"/>
                <a:gd name="T13" fmla="*/ 0 h 442"/>
                <a:gd name="T14" fmla="*/ 0 w 337"/>
                <a:gd name="T15" fmla="*/ 0 h 442"/>
                <a:gd name="T16" fmla="*/ 0 w 337"/>
                <a:gd name="T17" fmla="*/ 0 h 442"/>
                <a:gd name="T18" fmla="*/ 0 w 337"/>
                <a:gd name="T19" fmla="*/ 0 h 442"/>
                <a:gd name="T20" fmla="*/ 0 w 337"/>
                <a:gd name="T21" fmla="*/ 0 h 442"/>
                <a:gd name="T22" fmla="*/ 0 w 337"/>
                <a:gd name="T23" fmla="*/ 0 h 442"/>
                <a:gd name="T24" fmla="*/ 0 w 337"/>
                <a:gd name="T25" fmla="*/ 0 h 442"/>
                <a:gd name="T26" fmla="*/ 0 w 337"/>
                <a:gd name="T27" fmla="*/ 0 h 442"/>
                <a:gd name="T28" fmla="*/ 0 w 337"/>
                <a:gd name="T29" fmla="*/ 0 h 442"/>
                <a:gd name="T30" fmla="*/ 0 w 337"/>
                <a:gd name="T31" fmla="*/ 0 h 442"/>
                <a:gd name="T32" fmla="*/ 0 w 337"/>
                <a:gd name="T33" fmla="*/ 0 h 442"/>
                <a:gd name="T34" fmla="*/ 0 w 337"/>
                <a:gd name="T35" fmla="*/ 0 h 442"/>
                <a:gd name="T36" fmla="*/ 0 w 337"/>
                <a:gd name="T37" fmla="*/ 0 h 442"/>
                <a:gd name="T38" fmla="*/ 0 w 337"/>
                <a:gd name="T39" fmla="*/ 0 h 44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37"/>
                <a:gd name="T61" fmla="*/ 0 h 442"/>
                <a:gd name="T62" fmla="*/ 337 w 337"/>
                <a:gd name="T63" fmla="*/ 442 h 44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37" h="442">
                  <a:moveTo>
                    <a:pt x="265" y="134"/>
                  </a:moveTo>
                  <a:cubicBezTo>
                    <a:pt x="215" y="134"/>
                    <a:pt x="178" y="163"/>
                    <a:pt x="149" y="195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55" y="174"/>
                    <a:pt x="164" y="145"/>
                    <a:pt x="170" y="119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23" y="0"/>
                    <a:pt x="98" y="21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98" y="442"/>
                    <a:pt x="98" y="442"/>
                    <a:pt x="98" y="442"/>
                  </a:cubicBezTo>
                  <a:cubicBezTo>
                    <a:pt x="123" y="329"/>
                    <a:pt x="123" y="329"/>
                    <a:pt x="123" y="329"/>
                  </a:cubicBezTo>
                  <a:cubicBezTo>
                    <a:pt x="144" y="232"/>
                    <a:pt x="195" y="216"/>
                    <a:pt x="215" y="216"/>
                  </a:cubicBezTo>
                  <a:cubicBezTo>
                    <a:pt x="231" y="216"/>
                    <a:pt x="236" y="226"/>
                    <a:pt x="236" y="238"/>
                  </a:cubicBezTo>
                  <a:cubicBezTo>
                    <a:pt x="236" y="244"/>
                    <a:pt x="235" y="253"/>
                    <a:pt x="232" y="264"/>
                  </a:cubicBezTo>
                  <a:cubicBezTo>
                    <a:pt x="192" y="442"/>
                    <a:pt x="192" y="442"/>
                    <a:pt x="192" y="442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320" y="310"/>
                    <a:pt x="320" y="310"/>
                    <a:pt x="320" y="310"/>
                  </a:cubicBezTo>
                  <a:cubicBezTo>
                    <a:pt x="329" y="271"/>
                    <a:pt x="337" y="230"/>
                    <a:pt x="337" y="204"/>
                  </a:cubicBezTo>
                  <a:cubicBezTo>
                    <a:pt x="337" y="155"/>
                    <a:pt x="308" y="134"/>
                    <a:pt x="265" y="134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67" name="Freeform 24"/>
            <p:cNvSpPr>
              <a:spLocks noEditPoints="1"/>
            </p:cNvSpPr>
            <p:nvPr userDrawn="1"/>
          </p:nvSpPr>
          <p:spPr bwMode="gray">
            <a:xfrm>
              <a:off x="5497" y="4043"/>
              <a:ext cx="101" cy="118"/>
            </a:xfrm>
            <a:custGeom>
              <a:avLst/>
              <a:gdLst>
                <a:gd name="T0" fmla="*/ 0 w 363"/>
                <a:gd name="T1" fmla="*/ 0 h 423"/>
                <a:gd name="T2" fmla="*/ 0 w 363"/>
                <a:gd name="T3" fmla="*/ 0 h 423"/>
                <a:gd name="T4" fmla="*/ 0 w 363"/>
                <a:gd name="T5" fmla="*/ 0 h 423"/>
                <a:gd name="T6" fmla="*/ 0 w 363"/>
                <a:gd name="T7" fmla="*/ 0 h 423"/>
                <a:gd name="T8" fmla="*/ 0 w 363"/>
                <a:gd name="T9" fmla="*/ 0 h 423"/>
                <a:gd name="T10" fmla="*/ 0 w 363"/>
                <a:gd name="T11" fmla="*/ 0 h 423"/>
                <a:gd name="T12" fmla="*/ 0 w 363"/>
                <a:gd name="T13" fmla="*/ 0 h 423"/>
                <a:gd name="T14" fmla="*/ 0 w 363"/>
                <a:gd name="T15" fmla="*/ 0 h 423"/>
                <a:gd name="T16" fmla="*/ 0 w 363"/>
                <a:gd name="T17" fmla="*/ 0 h 423"/>
                <a:gd name="T18" fmla="*/ 0 w 363"/>
                <a:gd name="T19" fmla="*/ 0 h 423"/>
                <a:gd name="T20" fmla="*/ 0 w 363"/>
                <a:gd name="T21" fmla="*/ 0 h 423"/>
                <a:gd name="T22" fmla="*/ 0 w 363"/>
                <a:gd name="T23" fmla="*/ 0 h 423"/>
                <a:gd name="T24" fmla="*/ 0 w 363"/>
                <a:gd name="T25" fmla="*/ 0 h 423"/>
                <a:gd name="T26" fmla="*/ 0 w 363"/>
                <a:gd name="T27" fmla="*/ 0 h 42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3"/>
                <a:gd name="T43" fmla="*/ 0 h 423"/>
                <a:gd name="T44" fmla="*/ 363 w 363"/>
                <a:gd name="T45" fmla="*/ 423 h 42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3" h="423">
                  <a:moveTo>
                    <a:pt x="207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97" y="423"/>
                    <a:pt x="97" y="423"/>
                    <a:pt x="97" y="423"/>
                  </a:cubicBezTo>
                  <a:cubicBezTo>
                    <a:pt x="124" y="302"/>
                    <a:pt x="124" y="302"/>
                    <a:pt x="124" y="302"/>
                  </a:cubicBezTo>
                  <a:cubicBezTo>
                    <a:pt x="145" y="302"/>
                    <a:pt x="165" y="302"/>
                    <a:pt x="184" y="302"/>
                  </a:cubicBezTo>
                  <a:cubicBezTo>
                    <a:pt x="271" y="302"/>
                    <a:pt x="363" y="237"/>
                    <a:pt x="363" y="131"/>
                  </a:cubicBezTo>
                  <a:cubicBezTo>
                    <a:pt x="363" y="51"/>
                    <a:pt x="314" y="0"/>
                    <a:pt x="207" y="0"/>
                  </a:cubicBezTo>
                  <a:moveTo>
                    <a:pt x="261" y="147"/>
                  </a:moveTo>
                  <a:cubicBezTo>
                    <a:pt x="253" y="198"/>
                    <a:pt x="217" y="236"/>
                    <a:pt x="175" y="235"/>
                  </a:cubicBezTo>
                  <a:cubicBezTo>
                    <a:pt x="164" y="235"/>
                    <a:pt x="152" y="235"/>
                    <a:pt x="138" y="23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81" y="68"/>
                    <a:pt x="188" y="68"/>
                    <a:pt x="197" y="69"/>
                  </a:cubicBezTo>
                  <a:cubicBezTo>
                    <a:pt x="242" y="69"/>
                    <a:pt x="269" y="92"/>
                    <a:pt x="261" y="147"/>
                  </a:cubicBezTo>
                </a:path>
              </a:pathLst>
            </a:custGeom>
            <a:solidFill>
              <a:srgbClr val="0046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  <p:sp>
          <p:nvSpPr>
            <p:cNvPr id="68" name="Freeform 25"/>
            <p:cNvSpPr>
              <a:spLocks/>
            </p:cNvSpPr>
            <p:nvPr userDrawn="1"/>
          </p:nvSpPr>
          <p:spPr bwMode="gray">
            <a:xfrm>
              <a:off x="4965" y="4172"/>
              <a:ext cx="613" cy="39"/>
            </a:xfrm>
            <a:custGeom>
              <a:avLst/>
              <a:gdLst>
                <a:gd name="T0" fmla="*/ 0 w 2195"/>
                <a:gd name="T1" fmla="*/ 0 h 140"/>
                <a:gd name="T2" fmla="*/ 0 w 2195"/>
                <a:gd name="T3" fmla="*/ 0 h 140"/>
                <a:gd name="T4" fmla="*/ 0 w 2195"/>
                <a:gd name="T5" fmla="*/ 0 h 140"/>
                <a:gd name="T6" fmla="*/ 0 w 2195"/>
                <a:gd name="T7" fmla="*/ 0 h 140"/>
                <a:gd name="T8" fmla="*/ 0 w 2195"/>
                <a:gd name="T9" fmla="*/ 0 h 140"/>
                <a:gd name="T10" fmla="*/ 0 w 2195"/>
                <a:gd name="T11" fmla="*/ 0 h 140"/>
                <a:gd name="T12" fmla="*/ 0 w 2195"/>
                <a:gd name="T13" fmla="*/ 0 h 140"/>
                <a:gd name="T14" fmla="*/ 0 w 2195"/>
                <a:gd name="T15" fmla="*/ 0 h 140"/>
                <a:gd name="T16" fmla="*/ 0 w 2195"/>
                <a:gd name="T17" fmla="*/ 0 h 140"/>
                <a:gd name="T18" fmla="*/ 0 w 2195"/>
                <a:gd name="T19" fmla="*/ 0 h 140"/>
                <a:gd name="T20" fmla="*/ 0 w 2195"/>
                <a:gd name="T21" fmla="*/ 0 h 140"/>
                <a:gd name="T22" fmla="*/ 0 w 2195"/>
                <a:gd name="T23" fmla="*/ 0 h 140"/>
                <a:gd name="T24" fmla="*/ 0 w 2195"/>
                <a:gd name="T25" fmla="*/ 0 h 140"/>
                <a:gd name="T26" fmla="*/ 0 w 2195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95"/>
                <a:gd name="T43" fmla="*/ 0 h 140"/>
                <a:gd name="T44" fmla="*/ 2195 w 2195"/>
                <a:gd name="T45" fmla="*/ 140 h 1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95" h="140">
                  <a:moveTo>
                    <a:pt x="2186" y="0"/>
                  </a:moveTo>
                  <a:cubicBezTo>
                    <a:pt x="2185" y="0"/>
                    <a:pt x="2185" y="0"/>
                    <a:pt x="2185" y="0"/>
                  </a:cubicBezTo>
                  <a:cubicBezTo>
                    <a:pt x="2026" y="0"/>
                    <a:pt x="1883" y="2"/>
                    <a:pt x="1725" y="6"/>
                  </a:cubicBezTo>
                  <a:cubicBezTo>
                    <a:pt x="1547" y="10"/>
                    <a:pt x="1369" y="17"/>
                    <a:pt x="1194" y="26"/>
                  </a:cubicBezTo>
                  <a:cubicBezTo>
                    <a:pt x="916" y="40"/>
                    <a:pt x="642" y="60"/>
                    <a:pt x="371" y="86"/>
                  </a:cubicBezTo>
                  <a:cubicBezTo>
                    <a:pt x="289" y="93"/>
                    <a:pt x="141" y="109"/>
                    <a:pt x="141" y="109"/>
                  </a:cubicBezTo>
                  <a:cubicBezTo>
                    <a:pt x="53" y="120"/>
                    <a:pt x="0" y="130"/>
                    <a:pt x="0" y="135"/>
                  </a:cubicBezTo>
                  <a:cubicBezTo>
                    <a:pt x="1" y="139"/>
                    <a:pt x="22" y="139"/>
                    <a:pt x="60" y="140"/>
                  </a:cubicBezTo>
                  <a:cubicBezTo>
                    <a:pt x="72" y="140"/>
                    <a:pt x="86" y="140"/>
                    <a:pt x="102" y="140"/>
                  </a:cubicBezTo>
                  <a:cubicBezTo>
                    <a:pt x="105" y="140"/>
                    <a:pt x="1758" y="140"/>
                    <a:pt x="1768" y="140"/>
                  </a:cubicBezTo>
                  <a:cubicBezTo>
                    <a:pt x="1927" y="140"/>
                    <a:pt x="2069" y="93"/>
                    <a:pt x="2190" y="17"/>
                  </a:cubicBezTo>
                  <a:cubicBezTo>
                    <a:pt x="2190" y="17"/>
                    <a:pt x="2191" y="16"/>
                    <a:pt x="2191" y="16"/>
                  </a:cubicBezTo>
                  <a:cubicBezTo>
                    <a:pt x="2193" y="15"/>
                    <a:pt x="2195" y="12"/>
                    <a:pt x="2195" y="9"/>
                  </a:cubicBezTo>
                  <a:cubicBezTo>
                    <a:pt x="2195" y="4"/>
                    <a:pt x="2191" y="0"/>
                    <a:pt x="2186" y="0"/>
                  </a:cubicBezTo>
                </a:path>
              </a:pathLst>
            </a:custGeom>
            <a:solidFill>
              <a:srgbClr val="E000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1E1E1E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7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36" r:id="rId3"/>
    <p:sldLayoutId id="2147485037" r:id="rId4"/>
    <p:sldLayoutId id="2147485038" r:id="rId5"/>
    <p:sldLayoutId id="2147485039" r:id="rId6"/>
    <p:sldLayoutId id="2147485040" r:id="rId7"/>
    <p:sldLayoutId id="2147485041" r:id="rId8"/>
    <p:sldLayoutId id="2147485042" r:id="rId9"/>
    <p:sldLayoutId id="2147485043" r:id="rId10"/>
    <p:sldLayoutId id="2147485044" r:id="rId11"/>
    <p:sldLayoutId id="2147485045" r:id="rId12"/>
    <p:sldLayoutId id="2147485046" r:id="rId13"/>
    <p:sldLayoutId id="2147485047" r:id="rId14"/>
    <p:sldLayoutId id="2147485048" r:id="rId15"/>
    <p:sldLayoutId id="2147485049" r:id="rId16"/>
    <p:sldLayoutId id="2147485050" r:id="rId17"/>
    <p:sldLayoutId id="2147485051" r:id="rId18"/>
    <p:sldLayoutId id="2147485052" r:id="rId19"/>
    <p:sldLayoutId id="2147485053" r:id="rId20"/>
    <p:sldLayoutId id="2147485054" r:id="rId21"/>
    <p:sldLayoutId id="2147485055" r:id="rId22"/>
    <p:sldLayoutId id="2147485056" r:id="rId23"/>
  </p:sldLayoutIdLst>
  <p:transition spd="med">
    <p:wipe dir="r"/>
  </p:transition>
  <p:hf hdr="0" dt="0"/>
  <p:txStyles>
    <p:titleStyle>
      <a:lvl1pPr algn="l" defTabSz="914354" rtl="0" eaLnBrk="1" latinLnBrk="0" hangingPunct="1">
        <a:spcBef>
          <a:spcPct val="0"/>
        </a:spcBef>
        <a:buNone/>
        <a:defRPr lang="en-US" sz="2600" b="1" kern="1200" dirty="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883" indent="-342883" algn="l" defTabSz="914354" rtl="0" eaLnBrk="1" latinLnBrk="0" hangingPunct="1">
        <a:spcBef>
          <a:spcPct val="20000"/>
        </a:spcBef>
        <a:buFont typeface="Arial" pitchFamily="34" charset="0"/>
        <a:buNone/>
        <a:defRPr sz="2000" b="1" kern="1200" baseline="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8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51">
          <p15:clr>
            <a:srgbClr val="F26B43"/>
          </p15:clr>
        </p15:guide>
        <p15:guide id="2" pos="5163">
          <p15:clr>
            <a:srgbClr val="F26B43"/>
          </p15:clr>
        </p15:guide>
        <p15:guide id="3" orient="horz" pos="366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511301" y="263526"/>
            <a:ext cx="10155766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1511301" y="1371600"/>
            <a:ext cx="10155766" cy="428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58800" y="6497639"/>
            <a:ext cx="6179752" cy="2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1090" tIns="55545" rIns="111090" bIns="55545" numCol="1" anchor="ctr" anchorCtr="0" compatLnSpc="1">
            <a:prstTxWarp prst="textNoShape">
              <a:avLst/>
            </a:prstTxWarp>
          </a:bodyPr>
          <a:lstStyle>
            <a:lvl1pPr>
              <a:defRPr sz="952" b="1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058026">
              <a:lnSpc>
                <a:spcPct val="90000"/>
              </a:lnSpc>
            </a:pPr>
            <a:endParaRPr lang="en-US"/>
          </a:p>
        </p:txBody>
      </p:sp>
      <p:grpSp>
        <p:nvGrpSpPr>
          <p:cNvPr id="1031" name="Group 31"/>
          <p:cNvGrpSpPr>
            <a:grpSpLocks noChangeAspect="1"/>
          </p:cNvGrpSpPr>
          <p:nvPr/>
        </p:nvGrpSpPr>
        <p:grpSpPr bwMode="auto">
          <a:xfrm>
            <a:off x="2" y="250826"/>
            <a:ext cx="1054100" cy="703263"/>
            <a:chOff x="0" y="163"/>
            <a:chExt cx="510" cy="453"/>
          </a:xfrm>
        </p:grpSpPr>
        <p:sp>
          <p:nvSpPr>
            <p:cNvPr id="1033" name="Rectangle 9"/>
            <p:cNvSpPr>
              <a:spLocks noChangeArrowheads="1"/>
            </p:cNvSpPr>
            <p:nvPr/>
          </p:nvSpPr>
          <p:spPr bwMode="gray">
            <a:xfrm>
              <a:off x="453" y="163"/>
              <a:ext cx="57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529012">
                <a:defRPr/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034" name="Rectangle 10"/>
            <p:cNvSpPr>
              <a:spLocks noChangeArrowheads="1"/>
            </p:cNvSpPr>
            <p:nvPr/>
          </p:nvSpPr>
          <p:spPr bwMode="gray">
            <a:xfrm>
              <a:off x="283" y="163"/>
              <a:ext cx="118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529012">
                <a:defRPr/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035" name="Rectangle 11"/>
            <p:cNvSpPr>
              <a:spLocks noChangeArrowheads="1"/>
            </p:cNvSpPr>
            <p:nvPr/>
          </p:nvSpPr>
          <p:spPr bwMode="gray">
            <a:xfrm>
              <a:off x="0" y="163"/>
              <a:ext cx="227" cy="453"/>
            </a:xfrm>
            <a:prstGeom prst="rect">
              <a:avLst/>
            </a:prstGeom>
            <a:solidFill>
              <a:srgbClr val="A59D95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529012">
                <a:defRPr/>
              </a:pPr>
              <a:endParaRPr lang="fr-FR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66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9" r:id="rId1"/>
    <p:sldLayoutId id="2147485060" r:id="rId2"/>
    <p:sldLayoutId id="2147485061" r:id="rId3"/>
    <p:sldLayoutId id="2147485062" r:id="rId4"/>
    <p:sldLayoutId id="2147485063" r:id="rId5"/>
    <p:sldLayoutId id="2147485064" r:id="rId6"/>
    <p:sldLayoutId id="2147485065" r:id="rId7"/>
    <p:sldLayoutId id="2147485066" r:id="rId8"/>
    <p:sldLayoutId id="2147485067" r:id="rId9"/>
    <p:sldLayoutId id="2147485068" r:id="rId10"/>
    <p:sldLayoutId id="2147485069" r:id="rId11"/>
    <p:sldLayoutId id="2147485070" r:id="rId12"/>
    <p:sldLayoutId id="2147485071" r:id="rId13"/>
    <p:sldLayoutId id="2147485072" r:id="rId14"/>
  </p:sldLayoutIdLst>
  <p:hf hdr="0" dt="0"/>
  <p:txStyles>
    <p:titleStyle>
      <a:lvl1pPr algn="l" defTabSz="529012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48" b="1" kern="1200">
          <a:solidFill>
            <a:srgbClr val="0046AD"/>
          </a:solidFill>
          <a:latin typeface="Arial" charset="0"/>
          <a:ea typeface="+mj-ea"/>
          <a:cs typeface="+mj-cs"/>
        </a:defRPr>
      </a:lvl1pPr>
      <a:lvl2pPr algn="l" defTabSz="529012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48" b="1">
          <a:solidFill>
            <a:srgbClr val="0046AD"/>
          </a:solidFill>
          <a:latin typeface="Arial" charset="0"/>
        </a:defRPr>
      </a:lvl2pPr>
      <a:lvl3pPr algn="l" defTabSz="529012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48" b="1">
          <a:solidFill>
            <a:srgbClr val="0046AD"/>
          </a:solidFill>
          <a:latin typeface="Arial" charset="0"/>
        </a:defRPr>
      </a:lvl3pPr>
      <a:lvl4pPr algn="l" defTabSz="529012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48" b="1">
          <a:solidFill>
            <a:srgbClr val="0046AD"/>
          </a:solidFill>
          <a:latin typeface="Arial" charset="0"/>
        </a:defRPr>
      </a:lvl4pPr>
      <a:lvl5pPr algn="l" defTabSz="529012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48" b="1">
          <a:solidFill>
            <a:srgbClr val="0046AD"/>
          </a:solidFill>
          <a:latin typeface="Arial" charset="0"/>
        </a:defRPr>
      </a:lvl5pPr>
      <a:lvl6pPr marL="529012" algn="l" defTabSz="529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48" b="1">
          <a:solidFill>
            <a:schemeClr val="tx1"/>
          </a:solidFill>
          <a:latin typeface="Arial" charset="0"/>
        </a:defRPr>
      </a:lvl6pPr>
      <a:lvl7pPr marL="1058026" algn="l" defTabSz="529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48" b="1">
          <a:solidFill>
            <a:schemeClr val="tx1"/>
          </a:solidFill>
          <a:latin typeface="Arial" charset="0"/>
        </a:defRPr>
      </a:lvl7pPr>
      <a:lvl8pPr marL="1587038" algn="l" defTabSz="529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48" b="1">
          <a:solidFill>
            <a:schemeClr val="tx1"/>
          </a:solidFill>
          <a:latin typeface="Arial" charset="0"/>
        </a:defRPr>
      </a:lvl8pPr>
      <a:lvl9pPr marL="2116051" algn="l" defTabSz="529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48" b="1">
          <a:solidFill>
            <a:schemeClr val="tx1"/>
          </a:solidFill>
          <a:latin typeface="Arial" charset="0"/>
        </a:defRPr>
      </a:lvl9pPr>
    </p:titleStyle>
    <p:bodyStyle>
      <a:lvl1pPr marL="209401" indent="-209401" algn="l" defTabSz="529012" rtl="0" eaLnBrk="0" fontAlgn="base" hangingPunct="0">
        <a:spcBef>
          <a:spcPct val="50000"/>
        </a:spcBef>
        <a:spcAft>
          <a:spcPct val="0"/>
        </a:spcAft>
        <a:buClr>
          <a:srgbClr val="0046AD"/>
        </a:buClr>
        <a:buFont typeface="Wingdings" pitchFamily="2" charset="2"/>
        <a:buChar char="§"/>
        <a:defRPr sz="3714" b="1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409618" indent="-198380" algn="l" defTabSz="529012" rtl="0" eaLnBrk="0" fontAlgn="base" hangingPunct="0">
        <a:spcBef>
          <a:spcPct val="30000"/>
        </a:spcBef>
        <a:spcAft>
          <a:spcPct val="0"/>
        </a:spcAft>
        <a:buClr>
          <a:srgbClr val="A59D95"/>
        </a:buClr>
        <a:buFont typeface="Wingdings" pitchFamily="2" charset="2"/>
        <a:buChar char="§"/>
        <a:defRPr sz="181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24529" indent="-213075" algn="l" defTabSz="529012" rtl="0" eaLnBrk="0" fontAlgn="base" hangingPunct="0">
        <a:spcBef>
          <a:spcPct val="20000"/>
        </a:spcBef>
        <a:spcAft>
          <a:spcPct val="0"/>
        </a:spcAft>
        <a:buClr>
          <a:srgbClr val="A59D95"/>
        </a:buClr>
        <a:buFont typeface="Wingdings" pitchFamily="2" charset="2"/>
        <a:buChar char="§"/>
        <a:defRPr sz="1619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826582" indent="-200217" algn="l" defTabSz="529012" rtl="0" eaLnBrk="0" fontAlgn="base" hangingPunct="0">
        <a:spcBef>
          <a:spcPct val="20000"/>
        </a:spcBef>
        <a:spcAft>
          <a:spcPct val="0"/>
        </a:spcAft>
        <a:buClr>
          <a:srgbClr val="A59D95"/>
        </a:buClr>
        <a:buFont typeface="Wingdings" pitchFamily="2" charset="2"/>
        <a:buChar char="§"/>
        <a:defRPr sz="1429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039657" indent="-211239" algn="l" defTabSz="529012" rtl="0" eaLnBrk="0" fontAlgn="base" hangingPunct="0">
        <a:spcBef>
          <a:spcPct val="20000"/>
        </a:spcBef>
        <a:spcAft>
          <a:spcPct val="0"/>
        </a:spcAft>
        <a:buClr>
          <a:srgbClr val="A59D95"/>
        </a:buClr>
        <a:buFont typeface="Wingdings" pitchFamily="2" charset="2"/>
        <a:buChar char="§"/>
        <a:defRPr sz="1429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909571" indent="-264506" algn="l" defTabSz="529012" rtl="0" eaLnBrk="1" latinLnBrk="0" hangingPunct="1">
        <a:spcBef>
          <a:spcPct val="20000"/>
        </a:spcBef>
        <a:buFont typeface="Arial"/>
        <a:buChar char="•"/>
        <a:defRPr sz="2286" kern="1200">
          <a:solidFill>
            <a:schemeClr val="tx1"/>
          </a:solidFill>
          <a:latin typeface="+mn-lt"/>
          <a:ea typeface="+mn-ea"/>
          <a:cs typeface="+mn-cs"/>
        </a:defRPr>
      </a:lvl6pPr>
      <a:lvl7pPr marL="3438583" indent="-264506" algn="l" defTabSz="529012" rtl="0" eaLnBrk="1" latinLnBrk="0" hangingPunct="1">
        <a:spcBef>
          <a:spcPct val="20000"/>
        </a:spcBef>
        <a:buFont typeface="Arial"/>
        <a:buChar char="•"/>
        <a:defRPr sz="2286" kern="1200">
          <a:solidFill>
            <a:schemeClr val="tx1"/>
          </a:solidFill>
          <a:latin typeface="+mn-lt"/>
          <a:ea typeface="+mn-ea"/>
          <a:cs typeface="+mn-cs"/>
        </a:defRPr>
      </a:lvl7pPr>
      <a:lvl8pPr marL="3967596" indent="-264506" algn="l" defTabSz="529012" rtl="0" eaLnBrk="1" latinLnBrk="0" hangingPunct="1">
        <a:spcBef>
          <a:spcPct val="20000"/>
        </a:spcBef>
        <a:buFont typeface="Arial"/>
        <a:buChar char="•"/>
        <a:defRPr sz="2286" kern="1200">
          <a:solidFill>
            <a:schemeClr val="tx1"/>
          </a:solidFill>
          <a:latin typeface="+mn-lt"/>
          <a:ea typeface="+mn-ea"/>
          <a:cs typeface="+mn-cs"/>
        </a:defRPr>
      </a:lvl8pPr>
      <a:lvl9pPr marL="4496608" indent="-264506" algn="l" defTabSz="529012" rtl="0" eaLnBrk="1" latinLnBrk="0" hangingPunct="1">
        <a:spcBef>
          <a:spcPct val="20000"/>
        </a:spcBef>
        <a:buFont typeface="Arial"/>
        <a:buChar char="•"/>
        <a:defRPr sz="228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29012" rtl="0" eaLnBrk="1" latinLnBrk="0" hangingPunct="1">
        <a:defRPr sz="2095" kern="1200">
          <a:solidFill>
            <a:schemeClr val="tx1"/>
          </a:solidFill>
          <a:latin typeface="+mn-lt"/>
          <a:ea typeface="+mn-ea"/>
          <a:cs typeface="+mn-cs"/>
        </a:defRPr>
      </a:lvl1pPr>
      <a:lvl2pPr marL="529012" algn="l" defTabSz="529012" rtl="0" eaLnBrk="1" latinLnBrk="0" hangingPunct="1">
        <a:defRPr sz="2095" kern="1200">
          <a:solidFill>
            <a:schemeClr val="tx1"/>
          </a:solidFill>
          <a:latin typeface="+mn-lt"/>
          <a:ea typeface="+mn-ea"/>
          <a:cs typeface="+mn-cs"/>
        </a:defRPr>
      </a:lvl2pPr>
      <a:lvl3pPr marL="1058026" algn="l" defTabSz="529012" rtl="0" eaLnBrk="1" latinLnBrk="0" hangingPunct="1">
        <a:defRPr sz="2095" kern="1200">
          <a:solidFill>
            <a:schemeClr val="tx1"/>
          </a:solidFill>
          <a:latin typeface="+mn-lt"/>
          <a:ea typeface="+mn-ea"/>
          <a:cs typeface="+mn-cs"/>
        </a:defRPr>
      </a:lvl3pPr>
      <a:lvl4pPr marL="1587038" algn="l" defTabSz="529012" rtl="0" eaLnBrk="1" latinLnBrk="0" hangingPunct="1">
        <a:defRPr sz="2095" kern="1200">
          <a:solidFill>
            <a:schemeClr val="tx1"/>
          </a:solidFill>
          <a:latin typeface="+mn-lt"/>
          <a:ea typeface="+mn-ea"/>
          <a:cs typeface="+mn-cs"/>
        </a:defRPr>
      </a:lvl4pPr>
      <a:lvl5pPr marL="2116051" algn="l" defTabSz="529012" rtl="0" eaLnBrk="1" latinLnBrk="0" hangingPunct="1">
        <a:defRPr sz="2095" kern="1200">
          <a:solidFill>
            <a:schemeClr val="tx1"/>
          </a:solidFill>
          <a:latin typeface="+mn-lt"/>
          <a:ea typeface="+mn-ea"/>
          <a:cs typeface="+mn-cs"/>
        </a:defRPr>
      </a:lvl5pPr>
      <a:lvl6pPr marL="2645063" algn="l" defTabSz="529012" rtl="0" eaLnBrk="1" latinLnBrk="0" hangingPunct="1">
        <a:defRPr sz="2095" kern="1200">
          <a:solidFill>
            <a:schemeClr val="tx1"/>
          </a:solidFill>
          <a:latin typeface="+mn-lt"/>
          <a:ea typeface="+mn-ea"/>
          <a:cs typeface="+mn-cs"/>
        </a:defRPr>
      </a:lvl6pPr>
      <a:lvl7pPr marL="3174077" algn="l" defTabSz="529012" rtl="0" eaLnBrk="1" latinLnBrk="0" hangingPunct="1">
        <a:defRPr sz="2095" kern="1200">
          <a:solidFill>
            <a:schemeClr val="tx1"/>
          </a:solidFill>
          <a:latin typeface="+mn-lt"/>
          <a:ea typeface="+mn-ea"/>
          <a:cs typeface="+mn-cs"/>
        </a:defRPr>
      </a:lvl7pPr>
      <a:lvl8pPr marL="3703089" algn="l" defTabSz="529012" rtl="0" eaLnBrk="1" latinLnBrk="0" hangingPunct="1">
        <a:defRPr sz="2095" kern="1200">
          <a:solidFill>
            <a:schemeClr val="tx1"/>
          </a:solidFill>
          <a:latin typeface="+mn-lt"/>
          <a:ea typeface="+mn-ea"/>
          <a:cs typeface="+mn-cs"/>
        </a:defRPr>
      </a:lvl8pPr>
      <a:lvl9pPr marL="4232102" algn="l" defTabSz="529012" rtl="0" eaLnBrk="1" latinLnBrk="0" hangingPunct="1">
        <a:defRPr sz="20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technip.sharepoint.com/sites/SCTSpmo/SitePages/Home.aspx?PageVersion=8704" TargetMode="Externa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" b="3282"/>
          <a:stretch>
            <a:fillRect/>
          </a:stretch>
        </p:blipFill>
        <p:spPr/>
      </p:pic>
      <p:sp>
        <p:nvSpPr>
          <p:cNvPr id="10" name="Rectangle 9"/>
          <p:cNvSpPr>
            <a:spLocks noChangeArrowheads="1"/>
          </p:cNvSpPr>
          <p:nvPr/>
        </p:nvSpPr>
        <p:spPr bwMode="gray">
          <a:xfrm>
            <a:off x="241378" y="790576"/>
            <a:ext cx="7987652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540000" tIns="0" rIns="360000" bIns="0" anchor="ctr"/>
          <a:lstStyle/>
          <a:p>
            <a:pPr defTabSz="914354">
              <a:lnSpc>
                <a:spcPct val="90000"/>
              </a:lnSpc>
            </a:pPr>
            <a:endParaRPr lang="fr-FR" sz="3200" b="1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>
            <a:off x="9491054" y="790576"/>
            <a:ext cx="138555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gray">
          <a:xfrm>
            <a:off x="9076569" y="790576"/>
            <a:ext cx="275586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gray">
          <a:xfrm>
            <a:off x="8369246" y="790576"/>
            <a:ext cx="55269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Christophe THIVET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02/09/2016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755652" y="790576"/>
            <a:ext cx="7486649" cy="1161401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8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srgbClr val="1E1E1E"/>
                </a:solidFill>
                <a:latin typeface="Arial" charset="0"/>
                <a:cs typeface="Arial" charset="0"/>
              </a:rPr>
              <a:t>SCTS – Projects </a:t>
            </a:r>
          </a:p>
        </p:txBody>
      </p:sp>
    </p:spTree>
    <p:extLst>
      <p:ext uri="{BB962C8B-B14F-4D97-AF65-F5344CB8AC3E}">
        <p14:creationId xmlns:p14="http://schemas.microsoft.com/office/powerpoint/2010/main" val="3097012395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SCTS quantitative indicators</a:t>
            </a:r>
          </a:p>
        </p:txBody>
      </p:sp>
    </p:spTree>
    <p:extLst>
      <p:ext uri="{BB962C8B-B14F-4D97-AF65-F5344CB8AC3E}">
        <p14:creationId xmlns:p14="http://schemas.microsoft.com/office/powerpoint/2010/main" val="1477306930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353966" y="659001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12004" y="252001"/>
            <a:ext cx="10389641" cy="691028"/>
          </a:xfrm>
        </p:spPr>
        <p:txBody>
          <a:bodyPr/>
          <a:lstStyle/>
          <a:p>
            <a:r>
              <a:rPr lang="pt-BR" err="1"/>
              <a:t>Quantitative</a:t>
            </a:r>
            <a:r>
              <a:rPr lang="pt-BR"/>
              <a:t> </a:t>
            </a:r>
            <a:r>
              <a:rPr lang="pt-BR" err="1"/>
              <a:t>Indicators</a:t>
            </a:r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415480" y="1651449"/>
            <a:ext cx="3141348" cy="466344"/>
          </a:xfrm>
        </p:spPr>
        <p:txBody>
          <a:bodyPr/>
          <a:lstStyle/>
          <a:p>
            <a:r>
              <a:rPr lang="en-US"/>
              <a:t>Site Up to Date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7896200" y="1651449"/>
            <a:ext cx="2475191" cy="466344"/>
          </a:xfrm>
        </p:spPr>
        <p:txBody>
          <a:bodyPr/>
          <a:lstStyle/>
          <a:p>
            <a:r>
              <a:rPr lang="pt-BR" err="1"/>
              <a:t>Indicators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" y="2435515"/>
            <a:ext cx="5292588" cy="36975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2435515"/>
            <a:ext cx="6390032" cy="3697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74357" y="1979548"/>
            <a:ext cx="492955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hlinkClick r:id="rId5"/>
              </a:rPr>
              <a:t>https://technip.sharepoint.com/sites/SCTSpmo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63820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Savings Categories</a:t>
            </a:r>
          </a:p>
        </p:txBody>
      </p:sp>
    </p:spTree>
    <p:extLst>
      <p:ext uri="{BB962C8B-B14F-4D97-AF65-F5344CB8AC3E}">
        <p14:creationId xmlns:p14="http://schemas.microsoft.com/office/powerpoint/2010/main" val="3737387983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err="1"/>
              <a:t>Savings</a:t>
            </a:r>
            <a:r>
              <a:rPr lang="pt-BR"/>
              <a:t> </a:t>
            </a:r>
            <a:r>
              <a:rPr lang="pt-BR" err="1"/>
              <a:t>Categories</a:t>
            </a:r>
            <a:r>
              <a:rPr lang="pt-BR"/>
              <a:t>	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3 types: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5480" y="1628800"/>
            <a:ext cx="792088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RB – Real </a:t>
            </a:r>
            <a:r>
              <a:rPr lang="pt-BR" b="1" err="1"/>
              <a:t>Saving</a:t>
            </a:r>
            <a:endParaRPr lang="pt-BR" b="1"/>
          </a:p>
          <a:p>
            <a:pPr>
              <a:buClr>
                <a:schemeClr val="accent3">
                  <a:lumMod val="75000"/>
                </a:schemeClr>
              </a:buClr>
            </a:pPr>
            <a:r>
              <a:rPr lang="pt-BR" sz="1400" b="1"/>
              <a:t>e.g. COLT </a:t>
            </a:r>
            <a:r>
              <a:rPr lang="pt-BR" sz="1400" b="1" err="1"/>
              <a:t>project</a:t>
            </a:r>
            <a:endParaRPr lang="pt-BR" sz="1400" b="1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pt-BR" b="1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CA – </a:t>
            </a:r>
            <a:r>
              <a:rPr lang="pt-BR" b="1" err="1"/>
              <a:t>Cost</a:t>
            </a:r>
            <a:r>
              <a:rPr lang="pt-BR" b="1"/>
              <a:t> </a:t>
            </a:r>
            <a:r>
              <a:rPr lang="pt-BR" b="1" err="1"/>
              <a:t>Avoidance</a:t>
            </a:r>
            <a:endParaRPr lang="pt-BR" b="1"/>
          </a:p>
          <a:p>
            <a:pPr>
              <a:buClr>
                <a:schemeClr val="accent3">
                  <a:lumMod val="75000"/>
                </a:schemeClr>
              </a:buClr>
            </a:pPr>
            <a:r>
              <a:rPr lang="pt-BR" sz="1400" b="1"/>
              <a:t>e.g. Oracle Platform </a:t>
            </a:r>
            <a:r>
              <a:rPr lang="pt-BR" sz="1400" b="1" err="1"/>
              <a:t>Optimization</a:t>
            </a:r>
            <a:endParaRPr lang="pt-BR" sz="1400" b="1"/>
          </a:p>
          <a:p>
            <a:pPr>
              <a:buClr>
                <a:schemeClr val="accent3">
                  <a:lumMod val="75000"/>
                </a:schemeClr>
              </a:buClr>
            </a:pPr>
            <a:endParaRPr lang="pt-BR" b="1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PI   – Performance </a:t>
            </a:r>
            <a:r>
              <a:rPr lang="pt-BR" b="1" err="1"/>
              <a:t>Improvement</a:t>
            </a:r>
            <a:endParaRPr lang="pt-BR" b="1"/>
          </a:p>
          <a:p>
            <a:pPr>
              <a:buClr>
                <a:schemeClr val="accent3">
                  <a:lumMod val="75000"/>
                </a:schemeClr>
              </a:buClr>
            </a:pPr>
            <a:r>
              <a:rPr lang="pt-BR" sz="1400" b="1"/>
              <a:t>e.g. SCTS standards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b="1"/>
          </a:p>
          <a:p>
            <a:endParaRPr lang="pt-BR" b="1"/>
          </a:p>
          <a:p>
            <a:endParaRPr lang="pt-BR" b="1"/>
          </a:p>
          <a:p>
            <a:endParaRPr lang="pt-BR" b="1"/>
          </a:p>
          <a:p>
            <a:endParaRPr lang="pt-BR" b="1"/>
          </a:p>
          <a:p>
            <a:r>
              <a:rPr lang="pt-BR" b="1"/>
              <a:t>**</a:t>
            </a:r>
            <a:r>
              <a:rPr lang="pt-BR" b="1" err="1"/>
              <a:t>To</a:t>
            </a:r>
            <a:r>
              <a:rPr lang="pt-BR" b="1"/>
              <a:t> </a:t>
            </a:r>
            <a:r>
              <a:rPr lang="pt-BR" b="1" err="1"/>
              <a:t>be</a:t>
            </a:r>
            <a:r>
              <a:rPr lang="pt-BR" b="1"/>
              <a:t> </a:t>
            </a:r>
            <a:r>
              <a:rPr lang="pt-BR" b="1" err="1"/>
              <a:t>considered</a:t>
            </a:r>
            <a:r>
              <a:rPr lang="pt-BR" b="1"/>
              <a:t> in NEW </a:t>
            </a:r>
            <a:r>
              <a:rPr lang="pt-BR" b="1" err="1"/>
              <a:t>PIDs</a:t>
            </a:r>
            <a:r>
              <a:rPr lang="pt-BR" b="1"/>
              <a:t> (ROI)</a:t>
            </a:r>
            <a:endParaRPr lang="pt-BR" b="1">
              <a:solidFill>
                <a:srgbClr val="FF0000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b="1"/>
          </a:p>
        </p:txBody>
      </p:sp>
      <p:pic>
        <p:nvPicPr>
          <p:cNvPr id="3076" name="Picture 4" descr="http://www.demeterpower.com/site/img/icon-saving-money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8" y="581212"/>
            <a:ext cx="1509253" cy="15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701376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EPM Live</a:t>
            </a:r>
          </a:p>
        </p:txBody>
      </p:sp>
    </p:spTree>
    <p:extLst>
      <p:ext uri="{BB962C8B-B14F-4D97-AF65-F5344CB8AC3E}">
        <p14:creationId xmlns:p14="http://schemas.microsoft.com/office/powerpoint/2010/main" val="376026804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EPM Live - </a:t>
            </a:r>
            <a:r>
              <a:rPr lang="en-US"/>
              <a:t>Global Tool for Project Management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551384" y="994222"/>
            <a:ext cx="10396071" cy="5099074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New version is coming: EPM Live 2013</a:t>
            </a: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en-US" sz="1800"/>
              <a:t>Improve the quality of project and portfolio process</a:t>
            </a: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en-US" sz="1800"/>
              <a:t>Out-of-the-Box functionality</a:t>
            </a:r>
          </a:p>
          <a:p>
            <a:pPr marL="400030" lvl="1" indent="0">
              <a:buNone/>
            </a:pPr>
            <a:endParaRPr lang="en-US" sz="18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Project Status for this New Version:</a:t>
            </a: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en-US" sz="1800"/>
              <a:t>New Environment in place</a:t>
            </a: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en-US" sz="1800"/>
              <a:t>BTO - Build To Order questionnaire</a:t>
            </a: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en-US" sz="1800"/>
              <a:t>UAT tests (in progress)</a:t>
            </a: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pt-BR" sz="1800">
                <a:solidFill>
                  <a:schemeClr val="tx1"/>
                </a:solidFill>
              </a:rPr>
              <a:t>EPM Live training (</a:t>
            </a:r>
            <a:r>
              <a:rPr lang="pt-BR" sz="1800" err="1">
                <a:solidFill>
                  <a:schemeClr val="tx1"/>
                </a:solidFill>
              </a:rPr>
              <a:t>Oct</a:t>
            </a:r>
            <a:r>
              <a:rPr lang="pt-BR" sz="1800">
                <a:solidFill>
                  <a:schemeClr val="tx1"/>
                </a:solidFill>
              </a:rPr>
              <a:t>.)</a:t>
            </a:r>
            <a:endParaRPr lang="pt-BR" sz="1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8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1800" err="1">
                <a:solidFill>
                  <a:schemeClr val="tx1"/>
                </a:solidFill>
              </a:rPr>
              <a:t>Benefits</a:t>
            </a:r>
            <a:r>
              <a:rPr lang="pt-BR" sz="1800">
                <a:solidFill>
                  <a:schemeClr val="tx1"/>
                </a:solidFill>
              </a:rPr>
              <a:t>:</a:t>
            </a: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pt-BR" sz="1800">
                <a:solidFill>
                  <a:schemeClr val="tx1"/>
                </a:solidFill>
              </a:rPr>
              <a:t>PID + MS-Schedule(   ) + Status </a:t>
            </a:r>
            <a:r>
              <a:rPr lang="pt-BR" sz="1800" err="1">
                <a:solidFill>
                  <a:schemeClr val="tx1"/>
                </a:solidFill>
              </a:rPr>
              <a:t>Reports</a:t>
            </a:r>
            <a:r>
              <a:rPr lang="pt-BR" sz="1800">
                <a:solidFill>
                  <a:schemeClr val="tx1"/>
                </a:solidFill>
              </a:rPr>
              <a:t> + </a:t>
            </a:r>
            <a:r>
              <a:rPr lang="pt-BR" sz="1800" err="1">
                <a:solidFill>
                  <a:schemeClr val="tx1"/>
                </a:solidFill>
              </a:rPr>
              <a:t>Issues</a:t>
            </a:r>
            <a:r>
              <a:rPr lang="pt-BR" sz="1800">
                <a:solidFill>
                  <a:schemeClr val="tx1"/>
                </a:solidFill>
              </a:rPr>
              <a:t> (as </a:t>
            </a:r>
            <a:r>
              <a:rPr lang="pt-BR" sz="1800" err="1">
                <a:solidFill>
                  <a:schemeClr val="tx1"/>
                </a:solidFill>
              </a:rPr>
              <a:t>our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err="1">
                <a:solidFill>
                  <a:schemeClr val="tx1"/>
                </a:solidFill>
              </a:rPr>
              <a:t>own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err="1">
                <a:solidFill>
                  <a:schemeClr val="tx1"/>
                </a:solidFill>
              </a:rPr>
              <a:t>minimal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err="1">
                <a:solidFill>
                  <a:schemeClr val="tx1"/>
                </a:solidFill>
              </a:rPr>
              <a:t>methodology</a:t>
            </a:r>
            <a:r>
              <a:rPr lang="pt-BR" sz="1800">
                <a:solidFill>
                  <a:schemeClr val="tx1"/>
                </a:solidFill>
              </a:rPr>
              <a:t>)</a:t>
            </a: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pt-BR" sz="1800" err="1"/>
              <a:t>Resource</a:t>
            </a:r>
            <a:r>
              <a:rPr lang="pt-BR" sz="1800"/>
              <a:t> </a:t>
            </a:r>
            <a:r>
              <a:rPr lang="pt-BR" sz="1800" err="1"/>
              <a:t>allocation</a:t>
            </a:r>
            <a:r>
              <a:rPr lang="pt-BR" sz="1800"/>
              <a:t> + </a:t>
            </a:r>
            <a:r>
              <a:rPr lang="pt-BR" sz="1800" err="1"/>
              <a:t>Costs</a:t>
            </a:r>
            <a:r>
              <a:rPr lang="pt-BR" sz="1800"/>
              <a:t> + Portfolio</a:t>
            </a:r>
            <a:endParaRPr lang="pt-BR" sz="1800">
              <a:solidFill>
                <a:schemeClr val="tx1"/>
              </a:solidFill>
            </a:endParaRP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pt-BR" sz="1800"/>
              <a:t>Global </a:t>
            </a:r>
            <a:r>
              <a:rPr lang="pt-BR" sz="1800" err="1"/>
              <a:t>Reports</a:t>
            </a:r>
            <a:endParaRPr lang="pt-BR" sz="1800"/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pt-BR" sz="1800">
                <a:solidFill>
                  <a:schemeClr val="tx1"/>
                </a:solidFill>
              </a:rPr>
              <a:t>SCTS </a:t>
            </a:r>
            <a:r>
              <a:rPr lang="pt-BR" sz="1800" err="1">
                <a:solidFill>
                  <a:schemeClr val="tx1"/>
                </a:solidFill>
              </a:rPr>
              <a:t>will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err="1">
                <a:solidFill>
                  <a:schemeClr val="tx1"/>
                </a:solidFill>
              </a:rPr>
              <a:t>be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b="1">
                <a:solidFill>
                  <a:schemeClr val="tx1"/>
                </a:solidFill>
              </a:rPr>
              <a:t>100% </a:t>
            </a:r>
            <a:r>
              <a:rPr lang="pt-BR" sz="1800" b="1" err="1">
                <a:solidFill>
                  <a:schemeClr val="tx1"/>
                </a:solidFill>
              </a:rPr>
              <a:t>compliance</a:t>
            </a:r>
            <a:r>
              <a:rPr lang="pt-BR" sz="1800">
                <a:solidFill>
                  <a:schemeClr val="tx1"/>
                </a:solidFill>
              </a:rPr>
              <a:t>, </a:t>
            </a:r>
            <a:r>
              <a:rPr lang="pt-BR" sz="1800" err="1">
                <a:solidFill>
                  <a:schemeClr val="tx1"/>
                </a:solidFill>
              </a:rPr>
              <a:t>because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b="1">
                <a:solidFill>
                  <a:schemeClr val="tx1"/>
                </a:solidFill>
              </a:rPr>
              <a:t>100%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err="1">
                <a:solidFill>
                  <a:schemeClr val="tx1"/>
                </a:solidFill>
              </a:rPr>
              <a:t>of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err="1">
                <a:solidFill>
                  <a:schemeClr val="tx1"/>
                </a:solidFill>
              </a:rPr>
              <a:t>our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err="1">
                <a:solidFill>
                  <a:schemeClr val="tx1"/>
                </a:solidFill>
              </a:rPr>
              <a:t>projects</a:t>
            </a:r>
            <a:r>
              <a:rPr lang="pt-BR" sz="1800">
                <a:solidFill>
                  <a:schemeClr val="tx1"/>
                </a:solidFill>
              </a:rPr>
              <a:t> are in </a:t>
            </a:r>
            <a:r>
              <a:rPr lang="pt-BR" sz="1800" b="1">
                <a:solidFill>
                  <a:schemeClr val="tx1"/>
                </a:solidFill>
              </a:rPr>
              <a:t>SCTS PMO.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pt-BR" sz="120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2" y="4603988"/>
            <a:ext cx="288032" cy="2755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1700808"/>
            <a:ext cx="5431563" cy="2668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200740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EPM Live - </a:t>
            </a:r>
            <a:r>
              <a:rPr lang="en-US"/>
              <a:t>Global Tool for Project Management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551384" y="994222"/>
            <a:ext cx="10396071" cy="5099074"/>
          </a:xfrm>
        </p:spPr>
        <p:txBody>
          <a:bodyPr anchor="t"/>
          <a:lstStyle/>
          <a:p>
            <a:pPr marL="457200" indent="-457200">
              <a:buFont typeface="Courier New" panose="02070309020205020404" pitchFamily="49" charset="0"/>
              <a:buChar char="o"/>
            </a:pPr>
            <a:endParaRPr lang="pt-BR" sz="12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1800" err="1">
                <a:solidFill>
                  <a:schemeClr val="tx1"/>
                </a:solidFill>
              </a:rPr>
              <a:t>Topics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err="1">
                <a:solidFill>
                  <a:schemeClr val="tx1"/>
                </a:solidFill>
              </a:rPr>
              <a:t>to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err="1">
                <a:solidFill>
                  <a:schemeClr val="tx1"/>
                </a:solidFill>
              </a:rPr>
              <a:t>be</a:t>
            </a:r>
            <a:r>
              <a:rPr lang="pt-BR" sz="1800">
                <a:solidFill>
                  <a:schemeClr val="tx1"/>
                </a:solidFill>
              </a:rPr>
              <a:t> </a:t>
            </a:r>
            <a:r>
              <a:rPr lang="pt-BR" sz="1800" err="1">
                <a:solidFill>
                  <a:schemeClr val="tx1"/>
                </a:solidFill>
              </a:rPr>
              <a:t>Tested</a:t>
            </a:r>
            <a:endParaRPr lang="pt-BR" sz="1800">
              <a:solidFill>
                <a:schemeClr val="tx1"/>
              </a:solidFill>
            </a:endParaRP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pt-BR" sz="2000" err="1">
                <a:solidFill>
                  <a:schemeClr val="tx1"/>
                </a:solidFill>
              </a:rPr>
              <a:t>Speed</a:t>
            </a:r>
            <a:endParaRPr lang="pt-BR" sz="2000">
              <a:solidFill>
                <a:schemeClr val="tx1"/>
              </a:solidFill>
            </a:endParaRP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pt-BR" sz="2000" err="1"/>
              <a:t>Replication</a:t>
            </a:r>
            <a:r>
              <a:rPr lang="pt-BR" sz="2000"/>
              <a:t> </a:t>
            </a:r>
            <a:r>
              <a:rPr lang="pt-BR" sz="2000" err="1"/>
              <a:t>of</a:t>
            </a:r>
            <a:r>
              <a:rPr lang="pt-BR" sz="2000"/>
              <a:t> </a:t>
            </a:r>
            <a:r>
              <a:rPr lang="pt-BR" sz="2000" err="1"/>
              <a:t>information</a:t>
            </a:r>
            <a:r>
              <a:rPr lang="pt-BR" sz="2000"/>
              <a:t> (e.g. </a:t>
            </a:r>
            <a:r>
              <a:rPr lang="pt-BR" sz="2000" err="1"/>
              <a:t>change</a:t>
            </a:r>
            <a:r>
              <a:rPr lang="pt-BR" sz="2000"/>
              <a:t> status </a:t>
            </a:r>
            <a:r>
              <a:rPr lang="pt-BR" sz="2000" err="1"/>
              <a:t>on</a:t>
            </a:r>
            <a:r>
              <a:rPr lang="pt-BR" sz="2000"/>
              <a:t> schedule </a:t>
            </a:r>
            <a:r>
              <a:rPr lang="pt-BR" sz="2000" err="1"/>
              <a:t>and</a:t>
            </a:r>
            <a:r>
              <a:rPr lang="pt-BR" sz="2000"/>
              <a:t> </a:t>
            </a:r>
            <a:r>
              <a:rPr lang="pt-BR" sz="2000" err="1"/>
              <a:t>metadata</a:t>
            </a:r>
            <a:r>
              <a:rPr lang="pt-BR" sz="2000"/>
              <a:t>)</a:t>
            </a: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pt-BR" sz="2000">
                <a:solidFill>
                  <a:schemeClr val="tx1"/>
                </a:solidFill>
              </a:rPr>
              <a:t>NO AD </a:t>
            </a:r>
            <a:r>
              <a:rPr lang="pt-BR" sz="2000" err="1">
                <a:solidFill>
                  <a:schemeClr val="tx1"/>
                </a:solidFill>
              </a:rPr>
              <a:t>integration</a:t>
            </a:r>
            <a:r>
              <a:rPr lang="pt-BR" sz="2000">
                <a:solidFill>
                  <a:schemeClr val="tx1"/>
                </a:solidFill>
              </a:rPr>
              <a:t> vs. </a:t>
            </a:r>
            <a:r>
              <a:rPr lang="pt-BR" sz="2000" err="1">
                <a:solidFill>
                  <a:schemeClr val="tx1"/>
                </a:solidFill>
              </a:rPr>
              <a:t>Resource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allocation</a:t>
            </a:r>
            <a:r>
              <a:rPr lang="pt-BR" sz="2000">
                <a:solidFill>
                  <a:schemeClr val="tx1"/>
                </a:solidFill>
              </a:rPr>
              <a:t> + Roles + </a:t>
            </a:r>
            <a:r>
              <a:rPr lang="pt-BR" sz="2000" err="1">
                <a:solidFill>
                  <a:schemeClr val="tx1"/>
                </a:solidFill>
              </a:rPr>
              <a:t>Visibility</a:t>
            </a:r>
            <a:endParaRPr lang="pt-BR" sz="2000">
              <a:solidFill>
                <a:schemeClr val="tx1"/>
              </a:solidFill>
            </a:endParaRPr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pt-BR" sz="2000"/>
              <a:t>e-ITPID </a:t>
            </a:r>
            <a:r>
              <a:rPr lang="pt-BR" sz="2000" err="1"/>
              <a:t>process</a:t>
            </a:r>
            <a:endParaRPr lang="pt-BR" sz="2000"/>
          </a:p>
          <a:p>
            <a:pPr marL="857230" lvl="1" indent="-457200">
              <a:buFont typeface="Courier New" panose="02070309020205020404" pitchFamily="49" charset="0"/>
              <a:buChar char="o"/>
            </a:pPr>
            <a:r>
              <a:rPr lang="pt-BR" sz="2000" err="1">
                <a:solidFill>
                  <a:schemeClr val="tx1"/>
                </a:solidFill>
              </a:rPr>
              <a:t>Reports</a:t>
            </a:r>
            <a:r>
              <a:rPr lang="pt-BR" sz="2000">
                <a:solidFill>
                  <a:schemeClr val="tx1"/>
                </a:solidFill>
              </a:rPr>
              <a:t> – </a:t>
            </a:r>
            <a:r>
              <a:rPr lang="pt-BR" sz="2000" err="1">
                <a:solidFill>
                  <a:schemeClr val="tx1"/>
                </a:solidFill>
              </a:rPr>
              <a:t>how</a:t>
            </a:r>
            <a:r>
              <a:rPr lang="pt-BR" sz="2000">
                <a:solidFill>
                  <a:schemeClr val="tx1"/>
                </a:solidFill>
              </a:rPr>
              <a:t> are </a:t>
            </a:r>
            <a:r>
              <a:rPr lang="pt-BR" sz="2000" err="1">
                <a:solidFill>
                  <a:schemeClr val="tx1"/>
                </a:solidFill>
              </a:rPr>
              <a:t>they</a:t>
            </a:r>
            <a:r>
              <a:rPr lang="pt-BR" sz="2000">
                <a:solidFill>
                  <a:schemeClr val="tx1"/>
                </a:solidFill>
              </a:rPr>
              <a:t>?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29727"/>
            <a:ext cx="5991225" cy="3533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83133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Dashboard of Projects</a:t>
            </a:r>
          </a:p>
        </p:txBody>
      </p:sp>
    </p:spTree>
    <p:extLst>
      <p:ext uri="{BB962C8B-B14F-4D97-AF65-F5344CB8AC3E}">
        <p14:creationId xmlns:p14="http://schemas.microsoft.com/office/powerpoint/2010/main" val="1690880367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10416480" y="594928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315484"/>
              </p:ext>
            </p:extLst>
          </p:nvPr>
        </p:nvGraphicFramePr>
        <p:xfrm>
          <a:off x="405743" y="2906310"/>
          <a:ext cx="11732904" cy="12655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1194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Phone Cost Reduction – EMEA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Muriel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R.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249</a:t>
                      </a:r>
                      <a:endParaRPr lang="pt-BR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Paris will start a Pilot in October.</a:t>
                      </a:r>
                    </a:p>
                    <a:p>
                      <a:pPr marL="171450" marR="0" lvl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contract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aspects,France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rollout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Mar/17</a:t>
                      </a:r>
                      <a:endParaRPr lang="en-US" sz="11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Frankfurt and Rome sites are under analysis.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32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Telephony migration to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SfB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Graeme</a:t>
                      </a:r>
                      <a:r>
                        <a:rPr lang="pt-BR" sz="11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/Alister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ANALYSIS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Kick-off meeting.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730564"/>
              </p:ext>
            </p:extLst>
          </p:nvPr>
        </p:nvGraphicFramePr>
        <p:xfrm>
          <a:off x="421204" y="4303960"/>
          <a:ext cx="11732904" cy="2545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TelePresence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decommissioning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Elle F.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Prepare a final communication to ITDs regarding the details of the Telepresence infrastructure decommissioning.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Interconnecting Cisco VC &amp; TP Infra with Microsoft Skype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Elle F.</a:t>
                      </a:r>
                    </a:p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96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POC on going.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Content Sharing feature not consistent</a:t>
                      </a:r>
                      <a:r>
                        <a:rPr lang="en-US" sz="1100" b="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between VC and </a:t>
                      </a:r>
                      <a:r>
                        <a:rPr lang="en-US" sz="1100" b="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SfB</a:t>
                      </a: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100" b="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Intercall</a:t>
                      </a: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Solution deadline: 12-Sep.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Arkadin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Webex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replacement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Hélio Vieira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198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4354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Last Users Rollout phase (USA, Paris, Italy) to be activated by September.</a:t>
                      </a:r>
                    </a:p>
                    <a:p>
                      <a:pPr marL="171450" lvl="0" indent="-171450" algn="l" defTabSz="914354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Service Desk Rollout Completed - able to support the End Users.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 of COALA migration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Elle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F.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endParaRPr lang="pt-BR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noProof="0" dirty="0"/>
                        <a:t>Remaining users to be migrated: Technip UK vessels, Technip Brazil vessels, YAMAL project (</a:t>
                      </a:r>
                      <a:r>
                        <a:rPr lang="en-US" sz="1100" noProof="0" dirty="0" err="1"/>
                        <a:t>Sabetta</a:t>
                      </a:r>
                      <a:r>
                        <a:rPr lang="en-US" sz="1100" noProof="0" dirty="0"/>
                        <a:t>), JV TTP76.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SCTS Monthly Report – August 2016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025836"/>
              </p:ext>
            </p:extLst>
          </p:nvPr>
        </p:nvGraphicFramePr>
        <p:xfrm>
          <a:off x="411770" y="980728"/>
          <a:ext cx="11726877" cy="18307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29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6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580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4406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Progress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2017 </a:t>
                      </a:r>
                      <a:r>
                        <a:rPr lang="pt-BR" sz="1100" dirty="0" err="1"/>
                        <a:t>Saving</a:t>
                      </a:r>
                      <a:endParaRPr lang="pt-BR" sz="1100" dirty="0"/>
                    </a:p>
                    <a:p>
                      <a:pPr algn="ctr"/>
                      <a:r>
                        <a:rPr lang="pt-BR" sz="1100" dirty="0"/>
                        <a:t>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06"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COLT</a:t>
                      </a:r>
                      <a:r>
                        <a:rPr lang="pt-BR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migration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Eric Rolland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finished.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Sites Migrated: Genesis Paris, Adria, Le Trait, </a:t>
                      </a:r>
                      <a:r>
                        <a:rPr lang="en-US" sz="11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Rueil</a:t>
                      </a: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TCS and Lyon.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349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Verizon ACT study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Eric Rolland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450 </a:t>
                      </a:r>
                    </a:p>
                    <a:p>
                      <a:pPr marL="0" algn="l" defTabSz="914354" rtl="0" eaLnBrk="1" latinLnBrk="0" hangingPunct="1"/>
                      <a:endParaRPr lang="pt-BR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Verizon Study was presented to each Region.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Feedbacks will be consolidated and reverted to Verizon until mid Sept.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445738" y="1944552"/>
            <a:ext cx="1350593" cy="383290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/>
              <a:t>Network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2360696" y="141277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ight Arrow 29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ight Arrow 30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ight Arrow 31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ight Arrow 35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39" name="Oval 38"/>
          <p:cNvSpPr/>
          <p:nvPr/>
        </p:nvSpPr>
        <p:spPr>
          <a:xfrm>
            <a:off x="12423911" y="-4351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2621174" y="-117661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  <p:sp>
        <p:nvSpPr>
          <p:cNvPr id="56" name="TextBox 55"/>
          <p:cNvSpPr txBox="1"/>
          <p:nvPr/>
        </p:nvSpPr>
        <p:spPr>
          <a:xfrm rot="16200000">
            <a:off x="-420487" y="3352861"/>
            <a:ext cx="1277404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 err="1"/>
              <a:t>Telephony</a:t>
            </a:r>
            <a:endParaRPr lang="pt-BR" sz="1600" b="1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-1059817" y="5390707"/>
            <a:ext cx="2556065" cy="360604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 err="1"/>
              <a:t>Collaboration</a:t>
            </a:r>
            <a:endParaRPr lang="pt-BR" sz="1600" b="1"/>
          </a:p>
        </p:txBody>
      </p:sp>
      <p:sp>
        <p:nvSpPr>
          <p:cNvPr id="28" name="Right Arrow 27"/>
          <p:cNvSpPr/>
          <p:nvPr/>
        </p:nvSpPr>
        <p:spPr>
          <a:xfrm>
            <a:off x="8364251" y="146007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ight Arrow 41"/>
          <p:cNvSpPr/>
          <p:nvPr/>
        </p:nvSpPr>
        <p:spPr>
          <a:xfrm>
            <a:off x="8364251" y="552065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ight Arrow 43"/>
          <p:cNvSpPr/>
          <p:nvPr/>
        </p:nvSpPr>
        <p:spPr>
          <a:xfrm rot="18900000">
            <a:off x="8337728" y="436983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ight Arrow 49"/>
          <p:cNvSpPr/>
          <p:nvPr/>
        </p:nvSpPr>
        <p:spPr>
          <a:xfrm>
            <a:off x="6674402" y="226903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ight Arrow 50"/>
          <p:cNvSpPr/>
          <p:nvPr/>
        </p:nvSpPr>
        <p:spPr>
          <a:xfrm>
            <a:off x="6674402" y="554536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ight Arrow 53"/>
          <p:cNvSpPr/>
          <p:nvPr/>
        </p:nvSpPr>
        <p:spPr>
          <a:xfrm>
            <a:off x="7329842" y="554536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ight Arrow 54"/>
          <p:cNvSpPr/>
          <p:nvPr/>
        </p:nvSpPr>
        <p:spPr>
          <a:xfrm>
            <a:off x="7329842" y="2249979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ight Arrow 57"/>
          <p:cNvSpPr/>
          <p:nvPr/>
        </p:nvSpPr>
        <p:spPr>
          <a:xfrm rot="18900000">
            <a:off x="5843972" y="2270841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ight Arrow 58"/>
          <p:cNvSpPr/>
          <p:nvPr/>
        </p:nvSpPr>
        <p:spPr>
          <a:xfrm>
            <a:off x="5843972" y="5520654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ight Arrow 75"/>
          <p:cNvSpPr/>
          <p:nvPr/>
        </p:nvSpPr>
        <p:spPr>
          <a:xfrm>
            <a:off x="5843972" y="2987733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ight Arrow 77"/>
          <p:cNvSpPr/>
          <p:nvPr/>
        </p:nvSpPr>
        <p:spPr>
          <a:xfrm>
            <a:off x="6674402" y="2987733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ight Arrow 78"/>
          <p:cNvSpPr/>
          <p:nvPr/>
        </p:nvSpPr>
        <p:spPr>
          <a:xfrm>
            <a:off x="7329842" y="2987733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ight Arrow 83"/>
          <p:cNvSpPr/>
          <p:nvPr/>
        </p:nvSpPr>
        <p:spPr>
          <a:xfrm>
            <a:off x="5843972" y="629538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ight Arrow 84"/>
          <p:cNvSpPr/>
          <p:nvPr/>
        </p:nvSpPr>
        <p:spPr>
          <a:xfrm>
            <a:off x="6674402" y="629538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ight Arrow 85"/>
          <p:cNvSpPr/>
          <p:nvPr/>
        </p:nvSpPr>
        <p:spPr>
          <a:xfrm>
            <a:off x="7329842" y="629538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ight Arrow 59"/>
          <p:cNvSpPr/>
          <p:nvPr/>
        </p:nvSpPr>
        <p:spPr>
          <a:xfrm>
            <a:off x="5843972" y="436810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>
            <a:off x="6674402" y="436810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7329842" y="436810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8362443" y="299963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24" y="1386900"/>
            <a:ext cx="424292" cy="40595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63" y="1386899"/>
            <a:ext cx="424292" cy="40595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717" y="1386898"/>
            <a:ext cx="424292" cy="405959"/>
          </a:xfrm>
          <a:prstGeom prst="rect">
            <a:avLst/>
          </a:prstGeom>
        </p:spPr>
      </p:pic>
      <p:sp>
        <p:nvSpPr>
          <p:cNvPr id="71" name="Right Arrow 70"/>
          <p:cNvSpPr/>
          <p:nvPr/>
        </p:nvSpPr>
        <p:spPr>
          <a:xfrm rot="18900000">
            <a:off x="8362443" y="227506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>
            <a:off x="5834266" y="362137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ight Arrow 72"/>
          <p:cNvSpPr/>
          <p:nvPr/>
        </p:nvSpPr>
        <p:spPr>
          <a:xfrm>
            <a:off x="6664696" y="362137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ight Arrow 73"/>
          <p:cNvSpPr/>
          <p:nvPr/>
        </p:nvSpPr>
        <p:spPr>
          <a:xfrm>
            <a:off x="7320136" y="362137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ight Arrow 82"/>
          <p:cNvSpPr/>
          <p:nvPr/>
        </p:nvSpPr>
        <p:spPr>
          <a:xfrm>
            <a:off x="5851840" y="4961465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ight Arrow 86"/>
          <p:cNvSpPr/>
          <p:nvPr/>
        </p:nvSpPr>
        <p:spPr>
          <a:xfrm>
            <a:off x="6682270" y="4961465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ight Arrow 87"/>
          <p:cNvSpPr/>
          <p:nvPr/>
        </p:nvSpPr>
        <p:spPr>
          <a:xfrm>
            <a:off x="7337710" y="4961465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ight Arrow 88"/>
          <p:cNvSpPr/>
          <p:nvPr/>
        </p:nvSpPr>
        <p:spPr>
          <a:xfrm>
            <a:off x="8358052" y="494732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ight Arrow 89"/>
          <p:cNvSpPr/>
          <p:nvPr/>
        </p:nvSpPr>
        <p:spPr>
          <a:xfrm>
            <a:off x="8372120" y="628909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6720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/>
          <p:cNvSpPr txBox="1"/>
          <p:nvPr/>
        </p:nvSpPr>
        <p:spPr>
          <a:xfrm>
            <a:off x="10481863" y="6093296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81" name="TextBox 80"/>
          <p:cNvSpPr txBox="1"/>
          <p:nvPr/>
        </p:nvSpPr>
        <p:spPr>
          <a:xfrm>
            <a:off x="-6664" y="252001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84" name="TextBox 83"/>
          <p:cNvSpPr txBox="1"/>
          <p:nvPr/>
        </p:nvSpPr>
        <p:spPr>
          <a:xfrm>
            <a:off x="10416480" y="5972309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203018"/>
              </p:ext>
            </p:extLst>
          </p:nvPr>
        </p:nvGraphicFramePr>
        <p:xfrm>
          <a:off x="398517" y="2558327"/>
          <a:ext cx="11732904" cy="4191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Internet Explorer 11 migration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Cindy Saenz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pt-B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Continued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monitoring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until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regions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report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100%. 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Ensure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sites are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linked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Global IE GPO</a:t>
                      </a:r>
                      <a:r>
                        <a:rPr lang="en-US" sz="11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OE Global Organization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/>
                        <a:t>Cindy </a:t>
                      </a:r>
                      <a:r>
                        <a:rPr lang="pt-BR" sz="1200" b="1" dirty="0" err="1"/>
                        <a:t>Saenz</a:t>
                      </a:r>
                      <a:endParaRPr lang="pt-BR" sz="1200" b="1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TBC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dirty="0" err="1"/>
                        <a:t>Presented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names</a:t>
                      </a:r>
                      <a:r>
                        <a:rPr lang="pt-BR" sz="1100" dirty="0"/>
                        <a:t> (OE </a:t>
                      </a:r>
                      <a:r>
                        <a:rPr lang="pt-BR" sz="1100" dirty="0" err="1"/>
                        <a:t>team</a:t>
                      </a:r>
                      <a:r>
                        <a:rPr lang="pt-BR" sz="1100" dirty="0"/>
                        <a:t>) </a:t>
                      </a:r>
                      <a:r>
                        <a:rPr lang="pt-BR" sz="1100" dirty="0" err="1"/>
                        <a:t>to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ITDs</a:t>
                      </a:r>
                      <a:r>
                        <a:rPr lang="pt-BR" sz="1100" dirty="0"/>
                        <a:t>, </a:t>
                      </a:r>
                      <a:r>
                        <a:rPr lang="pt-BR" sz="1100" dirty="0" err="1"/>
                        <a:t>working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on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approval</a:t>
                      </a:r>
                      <a:r>
                        <a:rPr lang="pt-BR" sz="1100" dirty="0"/>
                        <a:t>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 10 roadmap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David C.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ANALYSIS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PID submitted to approval</a:t>
                      </a: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Microsoft Workshop in </a:t>
                      </a:r>
                      <a:r>
                        <a:rPr lang="pt-BR" sz="11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October</a:t>
                      </a:r>
                      <a:r>
                        <a:rPr lang="pt-BR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/2016.</a:t>
                      </a:r>
                      <a:endParaRPr lang="en-US" sz="1100" dirty="0">
                        <a:solidFill>
                          <a:srgbClr val="1E1E1E"/>
                        </a:solidFill>
                        <a:cs typeface="Arial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SCCM infra upgrade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David C.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Finished.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1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SCCM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Vessel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infra upgrade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/>
                        <a:t>Cindy Saenz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 err="1"/>
                        <a:t>Completed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two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from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Brazil</a:t>
                      </a:r>
                      <a:r>
                        <a:rPr lang="pt-BR" sz="11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 err="1"/>
                        <a:t>Removed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two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from</a:t>
                      </a:r>
                      <a:r>
                        <a:rPr lang="pt-BR" sz="1100" dirty="0"/>
                        <a:t> NSC.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pt-BR" sz="11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SCCM software update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David C.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 B and Manufacturing now using SCCM SU and completing as they implement July\August Security and Critical patches.  </a:t>
                      </a:r>
                      <a:endParaRPr lang="en-US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SCCM</a:t>
                      </a:r>
                      <a:r>
                        <a:rPr lang="en-US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Servers deployment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Started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 Office 2016 migration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Margie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453</a:t>
                      </a:r>
                    </a:p>
                    <a:p>
                      <a:pPr marL="0" algn="l" defTabSz="914354" rtl="0" eaLnBrk="1" latinLnBrk="0" hangingPunct="1"/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Performance </a:t>
                      </a:r>
                      <a:r>
                        <a:rPr lang="pt-BR" sz="9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Improvement</a:t>
                      </a:r>
                      <a:endParaRPr lang="pt-BR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First Release UAT Completed 31/08 on schedule &amp; no showstopper 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Second Release begins 05/09. 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VDI study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started.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206907" y="6485781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SCTS Monthly Report – July 2016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354587"/>
              </p:ext>
            </p:extLst>
          </p:nvPr>
        </p:nvGraphicFramePr>
        <p:xfrm>
          <a:off x="411769" y="260648"/>
          <a:ext cx="11732904" cy="19842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093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Progress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2017 </a:t>
                      </a:r>
                      <a:r>
                        <a:rPr lang="pt-BR" sz="1100" dirty="0" err="1"/>
                        <a:t>Saving</a:t>
                      </a:r>
                      <a:endParaRPr lang="pt-BR" sz="1100" dirty="0"/>
                    </a:p>
                    <a:p>
                      <a:pPr algn="ctr"/>
                      <a:r>
                        <a:rPr lang="pt-BR" sz="1100" dirty="0"/>
                        <a:t>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18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Domino Servers Decommissioning &amp; Licensing Optimization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Elle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noProof="0" dirty="0">
                          <a:solidFill>
                            <a:srgbClr val="1E1E1E"/>
                          </a:solidFill>
                          <a:cs typeface="Arial" charset="0"/>
                        </a:rPr>
                        <a:t>Project Finished.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899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Domino eradication (Phase I) 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Ilenia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C.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CALs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reduction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to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less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of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14K: P1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objective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reached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!</a:t>
                      </a:r>
                    </a:p>
                    <a:p>
                      <a:pPr marL="285750" indent="-28575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PVUs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reduction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to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35.490.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52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SharePoint on line study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Zakaria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ANALYSIS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Initial</a:t>
                      </a:r>
                      <a:r>
                        <a:rPr lang="pt-BR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1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conversation</a:t>
                      </a:r>
                      <a:r>
                        <a:rPr lang="pt-BR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1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with</a:t>
                      </a:r>
                      <a:r>
                        <a:rPr lang="pt-BR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 Microsoft.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553412" y="1292923"/>
            <a:ext cx="1543255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 err="1"/>
              <a:t>Collaboration</a:t>
            </a:r>
            <a:endParaRPr lang="pt-BR" sz="1600" b="1"/>
          </a:p>
        </p:txBody>
      </p:sp>
      <p:sp>
        <p:nvSpPr>
          <p:cNvPr id="17" name="Right Arrow 16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ight Arrow 29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ight Arrow 30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ight Arrow 31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ight Arrow 35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39" name="Oval 38"/>
          <p:cNvSpPr/>
          <p:nvPr/>
        </p:nvSpPr>
        <p:spPr>
          <a:xfrm>
            <a:off x="12423911" y="-4351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2621174" y="-117661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  <p:sp>
        <p:nvSpPr>
          <p:cNvPr id="56" name="TextBox 55"/>
          <p:cNvSpPr txBox="1"/>
          <p:nvPr/>
        </p:nvSpPr>
        <p:spPr>
          <a:xfrm rot="16200000">
            <a:off x="-1879541" y="4463309"/>
            <a:ext cx="4195516" cy="360604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/>
              <a:t>Office </a:t>
            </a:r>
            <a:r>
              <a:rPr lang="pt-BR" sz="1600" b="1" err="1"/>
              <a:t>Environment</a:t>
            </a:r>
            <a:endParaRPr lang="pt-BR" sz="1600" b="1"/>
          </a:p>
        </p:txBody>
      </p:sp>
      <p:sp>
        <p:nvSpPr>
          <p:cNvPr id="27" name="Right Arrow 26"/>
          <p:cNvSpPr/>
          <p:nvPr/>
        </p:nvSpPr>
        <p:spPr>
          <a:xfrm>
            <a:off x="8329877" y="303325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ight Arrow 27"/>
          <p:cNvSpPr/>
          <p:nvPr/>
        </p:nvSpPr>
        <p:spPr>
          <a:xfrm>
            <a:off x="7358847" y="303325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ight Arrow 28"/>
          <p:cNvSpPr/>
          <p:nvPr/>
        </p:nvSpPr>
        <p:spPr>
          <a:xfrm>
            <a:off x="6711793" y="303325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ight Arrow 32"/>
          <p:cNvSpPr/>
          <p:nvPr/>
        </p:nvSpPr>
        <p:spPr>
          <a:xfrm>
            <a:off x="5883854" y="303325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Oval 43"/>
          <p:cNvSpPr/>
          <p:nvPr/>
        </p:nvSpPr>
        <p:spPr>
          <a:xfrm>
            <a:off x="5919870" y="558589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Oval 47"/>
          <p:cNvSpPr/>
          <p:nvPr/>
        </p:nvSpPr>
        <p:spPr>
          <a:xfrm>
            <a:off x="5919870" y="6490199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/>
          <p:cNvSpPr/>
          <p:nvPr/>
        </p:nvSpPr>
        <p:spPr>
          <a:xfrm>
            <a:off x="6747809" y="558192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Oval 58"/>
          <p:cNvSpPr/>
          <p:nvPr/>
        </p:nvSpPr>
        <p:spPr>
          <a:xfrm>
            <a:off x="6747809" y="648622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Oval 65"/>
          <p:cNvSpPr/>
          <p:nvPr/>
        </p:nvSpPr>
        <p:spPr>
          <a:xfrm>
            <a:off x="7394863" y="558192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Oval 68"/>
          <p:cNvSpPr/>
          <p:nvPr/>
        </p:nvSpPr>
        <p:spPr>
          <a:xfrm>
            <a:off x="7394863" y="648622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Oval 75"/>
          <p:cNvSpPr/>
          <p:nvPr/>
        </p:nvSpPr>
        <p:spPr>
          <a:xfrm>
            <a:off x="8365893" y="558192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Oval 78"/>
          <p:cNvSpPr/>
          <p:nvPr/>
        </p:nvSpPr>
        <p:spPr>
          <a:xfrm>
            <a:off x="8365893" y="648622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ight Arrow 82"/>
          <p:cNvSpPr/>
          <p:nvPr/>
        </p:nvSpPr>
        <p:spPr>
          <a:xfrm>
            <a:off x="7358847" y="256490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ight Arrow 84"/>
          <p:cNvSpPr/>
          <p:nvPr/>
        </p:nvSpPr>
        <p:spPr>
          <a:xfrm>
            <a:off x="6711793" y="256490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ight Arrow 86"/>
          <p:cNvSpPr/>
          <p:nvPr/>
        </p:nvSpPr>
        <p:spPr>
          <a:xfrm rot="18900000">
            <a:off x="5883854" y="2605703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ight Arrow 91"/>
          <p:cNvSpPr/>
          <p:nvPr/>
        </p:nvSpPr>
        <p:spPr>
          <a:xfrm>
            <a:off x="6711793" y="501451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ight Arrow 92"/>
          <p:cNvSpPr/>
          <p:nvPr/>
        </p:nvSpPr>
        <p:spPr>
          <a:xfrm>
            <a:off x="7358847" y="501451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ight Arrow 93"/>
          <p:cNvSpPr/>
          <p:nvPr/>
        </p:nvSpPr>
        <p:spPr>
          <a:xfrm>
            <a:off x="5883854" y="591140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ight Arrow 94"/>
          <p:cNvSpPr/>
          <p:nvPr/>
        </p:nvSpPr>
        <p:spPr>
          <a:xfrm>
            <a:off x="6711793" y="591140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ight Arrow 95"/>
          <p:cNvSpPr/>
          <p:nvPr/>
        </p:nvSpPr>
        <p:spPr>
          <a:xfrm>
            <a:off x="7358847" y="591140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5883854" y="126876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24" y="636732"/>
            <a:ext cx="424292" cy="40595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63" y="636731"/>
            <a:ext cx="424292" cy="40595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717" y="636730"/>
            <a:ext cx="424292" cy="405959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 rot="18900000">
            <a:off x="8329877" y="127601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ight Arrow 77"/>
          <p:cNvSpPr/>
          <p:nvPr/>
        </p:nvSpPr>
        <p:spPr>
          <a:xfrm rot="18900000">
            <a:off x="7358847" y="1274743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ight Arrow 79"/>
          <p:cNvSpPr/>
          <p:nvPr/>
        </p:nvSpPr>
        <p:spPr>
          <a:xfrm>
            <a:off x="5883854" y="352638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ight Arrow 85"/>
          <p:cNvSpPr/>
          <p:nvPr/>
        </p:nvSpPr>
        <p:spPr>
          <a:xfrm>
            <a:off x="6711793" y="352638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ight Arrow 96"/>
          <p:cNvSpPr/>
          <p:nvPr/>
        </p:nvSpPr>
        <p:spPr>
          <a:xfrm>
            <a:off x="7358847" y="352638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24" y="3861050"/>
            <a:ext cx="424292" cy="40595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63" y="3861049"/>
            <a:ext cx="424292" cy="40595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717" y="3861048"/>
            <a:ext cx="424292" cy="405959"/>
          </a:xfrm>
          <a:prstGeom prst="rect">
            <a:avLst/>
          </a:prstGeom>
        </p:spPr>
      </p:pic>
      <p:sp>
        <p:nvSpPr>
          <p:cNvPr id="101" name="Right Arrow 100"/>
          <p:cNvSpPr/>
          <p:nvPr/>
        </p:nvSpPr>
        <p:spPr>
          <a:xfrm>
            <a:off x="5883854" y="4997440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ight Arrow 69"/>
          <p:cNvSpPr/>
          <p:nvPr/>
        </p:nvSpPr>
        <p:spPr>
          <a:xfrm>
            <a:off x="5894044" y="1976478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ight Arrow 70"/>
          <p:cNvSpPr/>
          <p:nvPr/>
        </p:nvSpPr>
        <p:spPr>
          <a:xfrm>
            <a:off x="6721983" y="1976478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ight Arrow 73"/>
          <p:cNvSpPr/>
          <p:nvPr/>
        </p:nvSpPr>
        <p:spPr>
          <a:xfrm>
            <a:off x="7369037" y="1976478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ight Arrow 81"/>
          <p:cNvSpPr/>
          <p:nvPr/>
        </p:nvSpPr>
        <p:spPr>
          <a:xfrm>
            <a:off x="5894044" y="440032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ight Arrow 87"/>
          <p:cNvSpPr/>
          <p:nvPr/>
        </p:nvSpPr>
        <p:spPr>
          <a:xfrm>
            <a:off x="6721983" y="440032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ight Arrow 88"/>
          <p:cNvSpPr/>
          <p:nvPr/>
        </p:nvSpPr>
        <p:spPr>
          <a:xfrm>
            <a:off x="7369037" y="440032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>
            <a:off x="6711793" y="1259141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ight Arrow 72"/>
          <p:cNvSpPr/>
          <p:nvPr/>
        </p:nvSpPr>
        <p:spPr>
          <a:xfrm>
            <a:off x="8329877" y="587727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8710994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Minimal Methodology</a:t>
            </a:r>
          </a:p>
        </p:txBody>
      </p:sp>
    </p:spTree>
    <p:extLst>
      <p:ext uri="{BB962C8B-B14F-4D97-AF65-F5344CB8AC3E}">
        <p14:creationId xmlns:p14="http://schemas.microsoft.com/office/powerpoint/2010/main" val="4280187520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-1234" y="235248"/>
            <a:ext cx="1656000" cy="90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5" name="TextBox 24"/>
          <p:cNvSpPr txBox="1"/>
          <p:nvPr/>
        </p:nvSpPr>
        <p:spPr>
          <a:xfrm>
            <a:off x="10416480" y="6069416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383451"/>
              </p:ext>
            </p:extLst>
          </p:nvPr>
        </p:nvGraphicFramePr>
        <p:xfrm>
          <a:off x="379685" y="13689"/>
          <a:ext cx="11804911" cy="65242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371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8958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Progress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2017 </a:t>
                      </a:r>
                      <a:r>
                        <a:rPr lang="pt-BR" sz="1100" dirty="0" err="1"/>
                        <a:t>Saving</a:t>
                      </a:r>
                      <a:endParaRPr lang="pt-BR" sz="1100" dirty="0"/>
                    </a:p>
                    <a:p>
                      <a:pPr algn="ctr"/>
                      <a:r>
                        <a:rPr lang="pt-BR" sz="1100" dirty="0"/>
                        <a:t>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27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APDC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consolidation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Sylvian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Singapore - 100%, KL- 95%, </a:t>
                      </a:r>
                      <a:r>
                        <a:rPr lang="en-US" sz="1200" dirty="0" err="1"/>
                        <a:t>ASIAFlex</a:t>
                      </a:r>
                      <a:r>
                        <a:rPr lang="en-US" sz="1200" dirty="0"/>
                        <a:t> - 50%.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Leasing Contract for Backup validated with Legal - PO in progress.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Thailand, Oceania, Indonesia: started a study of the candidate for relocation</a:t>
                      </a:r>
                      <a:r>
                        <a:rPr lang="pt-B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021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GEOS Brazil consolidation in EDC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Victor Cruz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On Hold.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cost review and b</a:t>
                      </a:r>
                      <a:r>
                        <a:rPr lang="en-US" sz="1200" noProof="0" dirty="0"/>
                        <a:t>udget negotiation.</a:t>
                      </a:r>
                      <a:endParaRPr lang="en-US" sz="12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43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renewal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noProof="0" dirty="0"/>
                        <a:t>90% Migration for VNX block.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noProof="0" dirty="0"/>
                        <a:t>+2 months due to a NOGO at VPLEX </a:t>
                      </a:r>
                      <a:r>
                        <a:rPr lang="en-US" sz="1200" noProof="0" dirty="0" err="1"/>
                        <a:t>relocat</a:t>
                      </a:r>
                      <a:r>
                        <a:rPr lang="en-US" sz="1200" noProof="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noProof="0" dirty="0"/>
                        <a:t>VPLEX issue escalated to EMC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61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Azure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migration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Reduce Service Window feature tested and validated.</a:t>
                      </a:r>
                      <a:r>
                        <a:rPr lang="en-US" sz="1200" b="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 a consequence, first EDC blades decommissioning started.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&gt;180 VMs migrated. 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MSSQL pilot validated.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74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Oracle Platform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Optimization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1200</a:t>
                      </a:r>
                    </a:p>
                    <a:p>
                      <a:pPr algn="l"/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COST AVOIDANCE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Finished</a:t>
                      </a: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risk related to Oracle Licensing has been addressed and eradicated.</a:t>
                      </a:r>
                      <a:endParaRPr lang="en-US" sz="12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4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Oracle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replateforming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L.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 phase</a:t>
                      </a:r>
                      <a:r>
                        <a:rPr lang="en-US" sz="1200" b="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initiated.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Datacenter preparation activities has been started: cabling, power supply, network,...</a:t>
                      </a:r>
                      <a:endParaRPr lang="en-US" sz="12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Steria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Move to India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Christophe T.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Approval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of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last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Sopra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Steria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Proposal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.</a:t>
                      </a:r>
                    </a:p>
                    <a:p>
                      <a:pPr marL="171450" indent="-17145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Saving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in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line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with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expectation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by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reviewing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the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delivery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model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and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moving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some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activities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in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india</a:t>
                      </a:r>
                      <a:endParaRPr lang="pt-BR" sz="1200" dirty="0">
                        <a:solidFill>
                          <a:srgbClr val="1E1E1E"/>
                        </a:solidFill>
                        <a:cs typeface="Arial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7277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Win2-2K3 +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XP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Eradication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Ilenia C.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Phase 1:</a:t>
                      </a:r>
                      <a:r>
                        <a:rPr lang="en-US" sz="12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DMZ servers) completed - 78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srvs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200" dirty="0" err="1"/>
                        <a:t>Phase</a:t>
                      </a:r>
                      <a:r>
                        <a:rPr lang="pt-BR" sz="1200" baseline="0" dirty="0"/>
                        <a:t> </a:t>
                      </a:r>
                      <a:r>
                        <a:rPr lang="pt-BR" sz="1200" dirty="0"/>
                        <a:t>2: </a:t>
                      </a:r>
                      <a:r>
                        <a:rPr lang="pt-BR" sz="1200" dirty="0" err="1"/>
                        <a:t>eradicated</a:t>
                      </a:r>
                      <a:r>
                        <a:rPr lang="pt-BR" sz="1200" dirty="0"/>
                        <a:t> 1.240 servers </a:t>
                      </a:r>
                      <a:r>
                        <a:rPr lang="pt-BR" sz="1200" dirty="0" err="1"/>
                        <a:t>on</a:t>
                      </a:r>
                      <a:r>
                        <a:rPr lang="pt-BR" sz="1200" dirty="0"/>
                        <a:t> 1.687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2838627" y="3327664"/>
            <a:ext cx="6072007" cy="348583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/>
              <a:t>Datacenter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ight Arrow 29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ight Arrow 30"/>
          <p:cNvSpPr/>
          <p:nvPr/>
        </p:nvSpPr>
        <p:spPr>
          <a:xfrm>
            <a:off x="12360696" y="2132856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ight Arrow 31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ight Arrow 35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39" name="Oval 38"/>
          <p:cNvSpPr/>
          <p:nvPr/>
        </p:nvSpPr>
        <p:spPr>
          <a:xfrm>
            <a:off x="12401215" y="-61870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2792744" y="-169277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  <p:sp>
        <p:nvSpPr>
          <p:cNvPr id="93" name="Right Arrow 92"/>
          <p:cNvSpPr/>
          <p:nvPr/>
        </p:nvSpPr>
        <p:spPr>
          <a:xfrm rot="18900000">
            <a:off x="12723959" y="140354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ight Arrow 93"/>
          <p:cNvSpPr/>
          <p:nvPr/>
        </p:nvSpPr>
        <p:spPr>
          <a:xfrm rot="2700000">
            <a:off x="13079984" y="137180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ight Arrow 26"/>
          <p:cNvSpPr/>
          <p:nvPr/>
        </p:nvSpPr>
        <p:spPr>
          <a:xfrm>
            <a:off x="7355121" y="517747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ight Arrow 27"/>
          <p:cNvSpPr/>
          <p:nvPr/>
        </p:nvSpPr>
        <p:spPr>
          <a:xfrm>
            <a:off x="8362442" y="517747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ight Arrow 33"/>
          <p:cNvSpPr/>
          <p:nvPr/>
        </p:nvSpPr>
        <p:spPr>
          <a:xfrm rot="18900000">
            <a:off x="8362442" y="1988699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ight Arrow 40"/>
          <p:cNvSpPr/>
          <p:nvPr/>
        </p:nvSpPr>
        <p:spPr>
          <a:xfrm>
            <a:off x="8362442" y="493948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ight Arrow 46"/>
          <p:cNvSpPr/>
          <p:nvPr/>
        </p:nvSpPr>
        <p:spPr>
          <a:xfrm>
            <a:off x="6708067" y="5759899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ight Arrow 47"/>
          <p:cNvSpPr/>
          <p:nvPr/>
        </p:nvSpPr>
        <p:spPr>
          <a:xfrm>
            <a:off x="7355121" y="426160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ight Arrow 48"/>
          <p:cNvSpPr/>
          <p:nvPr/>
        </p:nvSpPr>
        <p:spPr>
          <a:xfrm>
            <a:off x="6708067" y="426160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ight Arrow 49"/>
          <p:cNvSpPr/>
          <p:nvPr/>
        </p:nvSpPr>
        <p:spPr>
          <a:xfrm>
            <a:off x="5852604" y="426160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ight Arrow 52"/>
          <p:cNvSpPr/>
          <p:nvPr/>
        </p:nvSpPr>
        <p:spPr>
          <a:xfrm>
            <a:off x="6708067" y="2614645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ight Arrow 60"/>
          <p:cNvSpPr/>
          <p:nvPr/>
        </p:nvSpPr>
        <p:spPr>
          <a:xfrm rot="18900000">
            <a:off x="7320925" y="5779391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>
            <a:off x="7355121" y="2614645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>
            <a:off x="7355121" y="493507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ight Arrow 70"/>
          <p:cNvSpPr/>
          <p:nvPr/>
        </p:nvSpPr>
        <p:spPr>
          <a:xfrm>
            <a:off x="6708067" y="493507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ight Arrow 71"/>
          <p:cNvSpPr/>
          <p:nvPr/>
        </p:nvSpPr>
        <p:spPr>
          <a:xfrm>
            <a:off x="5852604" y="493507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>
            <a:off x="6708067" y="50352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Oval 63"/>
          <p:cNvSpPr/>
          <p:nvPr/>
        </p:nvSpPr>
        <p:spPr>
          <a:xfrm>
            <a:off x="5888620" y="1488757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Oval 66"/>
          <p:cNvSpPr/>
          <p:nvPr/>
        </p:nvSpPr>
        <p:spPr>
          <a:xfrm>
            <a:off x="6744083" y="148478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Oval 67"/>
          <p:cNvSpPr/>
          <p:nvPr/>
        </p:nvSpPr>
        <p:spPr>
          <a:xfrm>
            <a:off x="7391137" y="148478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Oval 68"/>
          <p:cNvSpPr/>
          <p:nvPr/>
        </p:nvSpPr>
        <p:spPr>
          <a:xfrm>
            <a:off x="8398458" y="148478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7355121" y="196400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474" y="3520013"/>
            <a:ext cx="424292" cy="40595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937" y="3520012"/>
            <a:ext cx="424292" cy="40595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991" y="3520011"/>
            <a:ext cx="424292" cy="405959"/>
          </a:xfrm>
          <a:prstGeom prst="rect">
            <a:avLst/>
          </a:prstGeom>
        </p:spPr>
      </p:pic>
      <p:sp>
        <p:nvSpPr>
          <p:cNvPr id="59" name="Right Arrow 58"/>
          <p:cNvSpPr/>
          <p:nvPr/>
        </p:nvSpPr>
        <p:spPr>
          <a:xfrm>
            <a:off x="5865908" y="5759282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ight Arrow 57"/>
          <p:cNvSpPr/>
          <p:nvPr/>
        </p:nvSpPr>
        <p:spPr>
          <a:xfrm rot="18900000">
            <a:off x="5881068" y="524684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ight Arrow 59"/>
          <p:cNvSpPr/>
          <p:nvPr/>
        </p:nvSpPr>
        <p:spPr>
          <a:xfrm rot="2700000">
            <a:off x="5865907" y="2011095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6713561" y="2021058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ight Arrow 69"/>
          <p:cNvSpPr/>
          <p:nvPr/>
        </p:nvSpPr>
        <p:spPr>
          <a:xfrm>
            <a:off x="5856976" y="2585847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ight Arrow 78"/>
          <p:cNvSpPr/>
          <p:nvPr/>
        </p:nvSpPr>
        <p:spPr>
          <a:xfrm>
            <a:off x="8362442" y="2611799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167679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-1234" y="235248"/>
            <a:ext cx="1656000" cy="90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5" name="TextBox 24"/>
          <p:cNvSpPr txBox="1"/>
          <p:nvPr/>
        </p:nvSpPr>
        <p:spPr>
          <a:xfrm>
            <a:off x="10416480" y="6093296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719374"/>
              </p:ext>
            </p:extLst>
          </p:nvPr>
        </p:nvGraphicFramePr>
        <p:xfrm>
          <a:off x="459096" y="3284984"/>
          <a:ext cx="11685576" cy="3489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23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8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516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SCTS Global Dashboard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Geetha 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SNOW report in place.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 in progress: </a:t>
                      </a:r>
                      <a:r>
                        <a:rPr lang="en-US" sz="1200" kern="1200" baseline="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Collobration</a:t>
                      </a:r>
                      <a:r>
                        <a:rPr lang="en-US" sz="120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(42%) and Unified Communication platform (53%).</a:t>
                      </a:r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34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HW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maintenance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Ruwan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Issued Final Synthesis.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Submit the Final Synthesis to Local IT Managers.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1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Cloud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Strategy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John 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5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On Hold.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1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Management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tracking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Daniel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12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Projects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with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Schedule, 5 new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to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come.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Quantitative Indicators page in SCTS site.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Analysis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of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man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-hour rates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to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be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done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Management -</a:t>
                      </a:r>
                      <a:r>
                        <a:rPr lang="pt-BR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lobal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Imad Barka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noProof="0" dirty="0"/>
                        <a:t>All</a:t>
                      </a:r>
                      <a:r>
                        <a:rPr lang="en-US" sz="1200" baseline="0" noProof="0" dirty="0"/>
                        <a:t> entities are now part of the GCAB. Strong follow-up is needed to ensure attendance of all parties.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noProof="0" dirty="0"/>
                        <a:t>Global workshop on change management to be organized</a:t>
                      </a:r>
                      <a:r>
                        <a:rPr lang="en-US" sz="1200" noProof="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42909"/>
              </p:ext>
            </p:extLst>
          </p:nvPr>
        </p:nvGraphicFramePr>
        <p:xfrm>
          <a:off x="411769" y="15604"/>
          <a:ext cx="11732904" cy="3261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557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Progress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2017 </a:t>
                      </a:r>
                      <a:r>
                        <a:rPr lang="pt-BR" sz="1100" dirty="0" err="1"/>
                        <a:t>Saving</a:t>
                      </a:r>
                      <a:endParaRPr lang="pt-BR" sz="1100" dirty="0"/>
                    </a:p>
                    <a:p>
                      <a:pPr algn="ctr"/>
                      <a:r>
                        <a:rPr lang="pt-BR" sz="1100" dirty="0"/>
                        <a:t>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Backup review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G.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DiPalma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 premise HW has been implemented.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Delay with EMC Cloud-tier availability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(+3 weeks delay at minimum).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end-date at risk.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Impacts on the schedule being investigated and action to be delivered.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StorSimple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G.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DiPalma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Production pilot  activated</a:t>
                      </a: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Express Route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85% transfer Achieved so far (146/171 Tb)</a:t>
                      </a:r>
                      <a:endParaRPr lang="en-US" sz="12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</a:t>
                      </a:r>
                      <a:r>
                        <a:rPr lang="pt-BR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New DRP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L.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 solution implemented for VMware cluster, </a:t>
                      </a:r>
                      <a:r>
                        <a:rPr lang="en-US" sz="12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Dataguard</a:t>
                      </a: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/P7, MSSQL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OASIS and OVM to be implemented in September (on going: 82%).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1186331" y="1692116"/>
            <a:ext cx="2809094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/>
              <a:t>Datacenter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ight Arrow 29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ight Arrow 30"/>
          <p:cNvSpPr/>
          <p:nvPr/>
        </p:nvSpPr>
        <p:spPr>
          <a:xfrm>
            <a:off x="12385297" y="2053786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ight Arrow 31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ight Arrow 35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39" name="Oval 38"/>
          <p:cNvSpPr/>
          <p:nvPr/>
        </p:nvSpPr>
        <p:spPr>
          <a:xfrm>
            <a:off x="12423911" y="-4351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2621174" y="-117661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  <p:sp>
        <p:nvSpPr>
          <p:cNvPr id="93" name="Right Arrow 92"/>
          <p:cNvSpPr/>
          <p:nvPr/>
        </p:nvSpPr>
        <p:spPr>
          <a:xfrm rot="18900000">
            <a:off x="12723959" y="140354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ight Arrow 93"/>
          <p:cNvSpPr/>
          <p:nvPr/>
        </p:nvSpPr>
        <p:spPr>
          <a:xfrm rot="2700000">
            <a:off x="13079984" y="137180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ight Arrow 32"/>
          <p:cNvSpPr/>
          <p:nvPr/>
        </p:nvSpPr>
        <p:spPr>
          <a:xfrm>
            <a:off x="6708068" y="168889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ight Arrow 33"/>
          <p:cNvSpPr/>
          <p:nvPr/>
        </p:nvSpPr>
        <p:spPr>
          <a:xfrm>
            <a:off x="6708068" y="2319155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ight Arrow 41"/>
          <p:cNvSpPr/>
          <p:nvPr/>
        </p:nvSpPr>
        <p:spPr>
          <a:xfrm>
            <a:off x="7338709" y="1688892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ight Arrow 43"/>
          <p:cNvSpPr/>
          <p:nvPr/>
        </p:nvSpPr>
        <p:spPr>
          <a:xfrm>
            <a:off x="8358559" y="168889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-1366434" y="4993679"/>
            <a:ext cx="3201928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 err="1"/>
              <a:t>Globalization</a:t>
            </a:r>
            <a:endParaRPr lang="pt-BR" sz="1600" b="1"/>
          </a:p>
        </p:txBody>
      </p:sp>
      <p:sp>
        <p:nvSpPr>
          <p:cNvPr id="53" name="Right Arrow 52"/>
          <p:cNvSpPr/>
          <p:nvPr/>
        </p:nvSpPr>
        <p:spPr>
          <a:xfrm>
            <a:off x="5914170" y="515719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ight Arrow 53"/>
          <p:cNvSpPr/>
          <p:nvPr/>
        </p:nvSpPr>
        <p:spPr>
          <a:xfrm>
            <a:off x="5914170" y="5829144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ight Arrow 55"/>
          <p:cNvSpPr/>
          <p:nvPr/>
        </p:nvSpPr>
        <p:spPr>
          <a:xfrm>
            <a:off x="6708068" y="515719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6708068" y="5829144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ight Arrow 57"/>
          <p:cNvSpPr/>
          <p:nvPr/>
        </p:nvSpPr>
        <p:spPr>
          <a:xfrm>
            <a:off x="6708068" y="3586153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>
            <a:off x="7338709" y="5157192"/>
            <a:ext cx="288032" cy="19487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7338709" y="5829144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>
            <a:off x="8358559" y="232273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>
            <a:off x="7338709" y="358446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ight Arrow 70"/>
          <p:cNvSpPr/>
          <p:nvPr/>
        </p:nvSpPr>
        <p:spPr>
          <a:xfrm>
            <a:off x="7343292" y="2319155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ight Arrow 59"/>
          <p:cNvSpPr/>
          <p:nvPr/>
        </p:nvSpPr>
        <p:spPr>
          <a:xfrm>
            <a:off x="5909780" y="4221088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ight Arrow 60"/>
          <p:cNvSpPr/>
          <p:nvPr/>
        </p:nvSpPr>
        <p:spPr>
          <a:xfrm>
            <a:off x="6703678" y="4221088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ight Arrow 71"/>
          <p:cNvSpPr/>
          <p:nvPr/>
        </p:nvSpPr>
        <p:spPr>
          <a:xfrm>
            <a:off x="7334319" y="4221088"/>
            <a:ext cx="288032" cy="19487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ight Arrow 72"/>
          <p:cNvSpPr/>
          <p:nvPr/>
        </p:nvSpPr>
        <p:spPr>
          <a:xfrm>
            <a:off x="8358052" y="422108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ight Arrow 58"/>
          <p:cNvSpPr/>
          <p:nvPr/>
        </p:nvSpPr>
        <p:spPr>
          <a:xfrm>
            <a:off x="8362442" y="50322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>
            <a:off x="6708067" y="50322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7319105" y="50580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ight Arrow 73"/>
          <p:cNvSpPr/>
          <p:nvPr/>
        </p:nvSpPr>
        <p:spPr>
          <a:xfrm rot="18900000">
            <a:off x="5852604" y="498927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ight Arrow 74"/>
          <p:cNvSpPr/>
          <p:nvPr/>
        </p:nvSpPr>
        <p:spPr>
          <a:xfrm rot="18900000">
            <a:off x="5879141" y="2314593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ight Arrow 75"/>
          <p:cNvSpPr/>
          <p:nvPr/>
        </p:nvSpPr>
        <p:spPr>
          <a:xfrm>
            <a:off x="5909780" y="3582819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Oval 76"/>
          <p:cNvSpPr/>
          <p:nvPr/>
        </p:nvSpPr>
        <p:spPr>
          <a:xfrm>
            <a:off x="5938386" y="486918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Oval 77"/>
          <p:cNvSpPr/>
          <p:nvPr/>
        </p:nvSpPr>
        <p:spPr>
          <a:xfrm>
            <a:off x="6793849" y="486521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Oval 78"/>
          <p:cNvSpPr/>
          <p:nvPr/>
        </p:nvSpPr>
        <p:spPr>
          <a:xfrm>
            <a:off x="7440903" y="486521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Oval 79"/>
          <p:cNvSpPr/>
          <p:nvPr/>
        </p:nvSpPr>
        <p:spPr>
          <a:xfrm>
            <a:off x="8448224" y="486521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ight Arrow 80"/>
          <p:cNvSpPr/>
          <p:nvPr/>
        </p:nvSpPr>
        <p:spPr>
          <a:xfrm rot="18900000">
            <a:off x="5909780" y="1688892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514795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416480" y="6105926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353966" y="659001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SCTS Monthly Report – August 2016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267554"/>
              </p:ext>
            </p:extLst>
          </p:nvPr>
        </p:nvGraphicFramePr>
        <p:xfrm>
          <a:off x="411769" y="1026016"/>
          <a:ext cx="11732904" cy="26043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231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Progress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2017 </a:t>
                      </a:r>
                      <a:r>
                        <a:rPr lang="pt-BR" sz="1100" dirty="0" err="1"/>
                        <a:t>Saving</a:t>
                      </a:r>
                      <a:endParaRPr lang="pt-BR" sz="1100" dirty="0"/>
                    </a:p>
                    <a:p>
                      <a:pPr algn="ctr"/>
                      <a:r>
                        <a:rPr lang="pt-BR" sz="1100" dirty="0"/>
                        <a:t>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8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Symphony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Sanfeer A.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4354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Kick-off and Sandbox completed for Brazil.</a:t>
                      </a:r>
                    </a:p>
                    <a:p>
                      <a:pPr marL="171450" lvl="0" indent="-171450" algn="l" defTabSz="914354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Planned Kick-off for India and NSC.</a:t>
                      </a:r>
                    </a:p>
                    <a:p>
                      <a:pPr marL="171450" lvl="0" indent="-171450" algn="l" defTabSz="914354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Completed loading Abu Dhabi </a:t>
                      </a:r>
                      <a:r>
                        <a:rPr lang="en-US" sz="1200" b="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Deskphones</a:t>
                      </a: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109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SCTS Standards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Sylvian C.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pt-BR" sz="1200" dirty="0"/>
                        <a:t>NO </a:t>
                      </a:r>
                      <a:r>
                        <a:rPr lang="pt-BR" sz="1200" dirty="0" err="1"/>
                        <a:t>progress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this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month</a:t>
                      </a:r>
                      <a:r>
                        <a:rPr lang="pt-BR" sz="1200" dirty="0"/>
                        <a:t> / NO </a:t>
                      </a:r>
                      <a:r>
                        <a:rPr lang="pt-BR" sz="1200" dirty="0" err="1"/>
                        <a:t>availability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of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the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category</a:t>
                      </a:r>
                      <a:r>
                        <a:rPr lang="pt-BR" sz="1200" baseline="0" dirty="0"/>
                        <a:t> </a:t>
                      </a:r>
                      <a:r>
                        <a:rPr lang="pt-BR" sz="1200" baseline="0" dirty="0" err="1"/>
                        <a:t>owner</a:t>
                      </a:r>
                      <a:r>
                        <a:rPr lang="fr-FR" sz="1200" dirty="0"/>
                        <a:t>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65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Datacenter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John H.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On Hold.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65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SNOW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-out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M. Berlinsky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ANALYSIS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 err="1"/>
                        <a:t>As-Is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cenario</a:t>
                      </a:r>
                      <a:r>
                        <a:rPr lang="pt-BR" sz="1200" dirty="0"/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 err="1"/>
                        <a:t>Scope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and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objectives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alignment</a:t>
                      </a:r>
                      <a:r>
                        <a:rPr lang="pt-BR" sz="1200" dirty="0"/>
                        <a:t>.</a:t>
                      </a:r>
                      <a:endParaRPr lang="en-US" sz="12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837626" y="2394232"/>
            <a:ext cx="2111683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 err="1"/>
              <a:t>Globalization</a:t>
            </a:r>
            <a:endParaRPr lang="pt-BR" sz="1600" b="1"/>
          </a:p>
        </p:txBody>
      </p:sp>
      <p:sp>
        <p:nvSpPr>
          <p:cNvPr id="17" name="Right Arrow 16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ight Arrow 29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ight Arrow 30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ight Arrow 31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ight Arrow 35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39" name="Oval 38"/>
          <p:cNvSpPr/>
          <p:nvPr/>
        </p:nvSpPr>
        <p:spPr>
          <a:xfrm>
            <a:off x="12423911" y="-4351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2621174" y="-117661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23387"/>
              </p:ext>
            </p:extLst>
          </p:nvPr>
        </p:nvGraphicFramePr>
        <p:xfrm>
          <a:off x="459096" y="3953308"/>
          <a:ext cx="11685576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23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8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516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9683">
                <a:tc>
                  <a:txBody>
                    <a:bodyPr/>
                    <a:lstStyle/>
                    <a:p>
                      <a:pPr algn="l" fontAlgn="b"/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pt-BR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1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Contract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renewal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Started.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 rot="16200000">
            <a:off x="-287126" y="4331941"/>
            <a:ext cx="1001868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/>
              <a:t>SW Mgt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5842163" y="2203055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ight Arrow 32"/>
          <p:cNvSpPr/>
          <p:nvPr/>
        </p:nvSpPr>
        <p:spPr>
          <a:xfrm>
            <a:off x="6709877" y="2203055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ight Arrow 41"/>
          <p:cNvSpPr/>
          <p:nvPr/>
        </p:nvSpPr>
        <p:spPr>
          <a:xfrm>
            <a:off x="6709877" y="160830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ight Arrow 42"/>
          <p:cNvSpPr/>
          <p:nvPr/>
        </p:nvSpPr>
        <p:spPr>
          <a:xfrm>
            <a:off x="7327286" y="160830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ight Arrow 53"/>
          <p:cNvSpPr/>
          <p:nvPr/>
        </p:nvSpPr>
        <p:spPr>
          <a:xfrm rot="18900000">
            <a:off x="8256228" y="2203055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Oval 56"/>
          <p:cNvSpPr/>
          <p:nvPr/>
        </p:nvSpPr>
        <p:spPr>
          <a:xfrm>
            <a:off x="8292244" y="4322900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Oval 61"/>
          <p:cNvSpPr/>
          <p:nvPr/>
        </p:nvSpPr>
        <p:spPr>
          <a:xfrm>
            <a:off x="7363302" y="4322900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Oval 62"/>
          <p:cNvSpPr/>
          <p:nvPr/>
        </p:nvSpPr>
        <p:spPr>
          <a:xfrm>
            <a:off x="6745893" y="4322900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Oval 63"/>
          <p:cNvSpPr/>
          <p:nvPr/>
        </p:nvSpPr>
        <p:spPr>
          <a:xfrm>
            <a:off x="5878179" y="4322900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/>
          <p:cNvSpPr/>
          <p:nvPr/>
        </p:nvSpPr>
        <p:spPr>
          <a:xfrm>
            <a:off x="5878179" y="2856909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Oval 57"/>
          <p:cNvSpPr/>
          <p:nvPr/>
        </p:nvSpPr>
        <p:spPr>
          <a:xfrm>
            <a:off x="6745893" y="285293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7363302" y="285293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8292244" y="285293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ight Arrow 40"/>
          <p:cNvSpPr/>
          <p:nvPr/>
        </p:nvSpPr>
        <p:spPr>
          <a:xfrm>
            <a:off x="7327286" y="2203055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ight Arrow 43"/>
          <p:cNvSpPr/>
          <p:nvPr/>
        </p:nvSpPr>
        <p:spPr>
          <a:xfrm>
            <a:off x="5890555" y="320599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ight Arrow 44"/>
          <p:cNvSpPr/>
          <p:nvPr/>
        </p:nvSpPr>
        <p:spPr>
          <a:xfrm>
            <a:off x="6684453" y="320599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ight Arrow 45"/>
          <p:cNvSpPr/>
          <p:nvPr/>
        </p:nvSpPr>
        <p:spPr>
          <a:xfrm>
            <a:off x="7315094" y="320599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ight Arrow 46"/>
          <p:cNvSpPr/>
          <p:nvPr/>
        </p:nvSpPr>
        <p:spPr>
          <a:xfrm>
            <a:off x="5890555" y="1594944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7818340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New Savings Format</a:t>
            </a:r>
          </a:p>
        </p:txBody>
      </p:sp>
    </p:spTree>
    <p:extLst>
      <p:ext uri="{BB962C8B-B14F-4D97-AF65-F5344CB8AC3E}">
        <p14:creationId xmlns:p14="http://schemas.microsoft.com/office/powerpoint/2010/main" val="3049982941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10416480" y="594928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515215"/>
              </p:ext>
            </p:extLst>
          </p:nvPr>
        </p:nvGraphicFramePr>
        <p:xfrm>
          <a:off x="405743" y="2910118"/>
          <a:ext cx="11732904" cy="12655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71194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Phone Cost Reduction – EMEA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Muriel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R.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249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Paris will start a Pilot in October.</a:t>
                      </a:r>
                    </a:p>
                    <a:p>
                      <a:pPr marL="171450" marR="0" lvl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contract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aspects,France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rollout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Mar/17</a:t>
                      </a:r>
                      <a:endParaRPr lang="en-US" sz="11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Frankfurt and Rome sites are under analysis.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832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Telephony migration to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SfB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Graeme</a:t>
                      </a:r>
                      <a:r>
                        <a:rPr lang="pt-BR" sz="11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/Alister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ANALYSIS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Kick-off meeting.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28443"/>
              </p:ext>
            </p:extLst>
          </p:nvPr>
        </p:nvGraphicFramePr>
        <p:xfrm>
          <a:off x="421204" y="4307768"/>
          <a:ext cx="11732904" cy="2545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TelePresence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decommissioning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Elle F.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69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Prepare a final communication to ITDs regarding the details of the Telepresence infrastructure decommissioning.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Interconnecting Cisco VC &amp; TP Infra with Microsoft Skype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Elle F.</a:t>
                      </a:r>
                    </a:p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70%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96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POC on going.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Content Sharing feature not consistent</a:t>
                      </a:r>
                      <a:r>
                        <a:rPr lang="en-US" sz="1100" b="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between VC and </a:t>
                      </a:r>
                      <a:r>
                        <a:rPr lang="en-US" sz="1100" b="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SfB</a:t>
                      </a: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100" b="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Intercall</a:t>
                      </a: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Solution deadline: 12-Sep.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Arkadin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Webex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replacement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Hélio Vieira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198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4354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Last Users Rollout phase (USA, Paris, Italy) to be activated by September.</a:t>
                      </a:r>
                    </a:p>
                    <a:p>
                      <a:pPr marL="171450" lvl="0" indent="-171450" algn="l" defTabSz="914354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Service Desk Rollout Completed - able to support the End Users.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 of COALA migration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Elle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F.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40%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60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noProof="0" dirty="0"/>
                        <a:t>Remaining users to be migrated: Technip UK vessels, Technip Brazil vessels, YAMAL project (</a:t>
                      </a:r>
                      <a:r>
                        <a:rPr lang="en-US" sz="1100" noProof="0" dirty="0" err="1"/>
                        <a:t>Sabetta</a:t>
                      </a:r>
                      <a:r>
                        <a:rPr lang="en-US" sz="1100" noProof="0" dirty="0"/>
                        <a:t>), JV TTP76.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SCTS Monthly Report – August 2016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213580"/>
              </p:ext>
            </p:extLst>
          </p:nvPr>
        </p:nvGraphicFramePr>
        <p:xfrm>
          <a:off x="411770" y="984536"/>
          <a:ext cx="11726877" cy="18307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29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6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580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4406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Progress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2017 </a:t>
                      </a:r>
                      <a:r>
                        <a:rPr lang="pt-BR" sz="1100" dirty="0" err="1"/>
                        <a:t>Saving</a:t>
                      </a:r>
                      <a:endParaRPr lang="pt-BR" sz="1100" dirty="0"/>
                    </a:p>
                    <a:p>
                      <a:pPr algn="ctr"/>
                      <a:r>
                        <a:rPr lang="pt-BR" sz="1100" dirty="0"/>
                        <a:t>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406">
                <a:tc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COLT</a:t>
                      </a:r>
                      <a:r>
                        <a:rPr lang="pt-BR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migration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Eric Rolland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finished.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Sites Migrated: Genesis Paris, Adria, Le Trait, </a:t>
                      </a:r>
                      <a:r>
                        <a:rPr lang="en-US" sz="11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Rueil</a:t>
                      </a: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TCS and Lyon.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349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Verizon ACT study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Eric Rolland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450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Verizon Study was presented to each Region.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Feedbacks will be consolidated and reverted to Verizon until mid Sept.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445738" y="1948360"/>
            <a:ext cx="1350593" cy="383290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/>
              <a:t>Network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2360696" y="141277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ight Arrow 29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ight Arrow 30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ight Arrow 31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ight Arrow 35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39" name="Oval 38"/>
          <p:cNvSpPr/>
          <p:nvPr/>
        </p:nvSpPr>
        <p:spPr>
          <a:xfrm>
            <a:off x="12423911" y="-4351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2621174" y="-117661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  <p:sp>
        <p:nvSpPr>
          <p:cNvPr id="56" name="TextBox 55"/>
          <p:cNvSpPr txBox="1"/>
          <p:nvPr/>
        </p:nvSpPr>
        <p:spPr>
          <a:xfrm rot="16200000">
            <a:off x="-420487" y="3356669"/>
            <a:ext cx="1277404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 err="1"/>
              <a:t>Telephony</a:t>
            </a:r>
            <a:endParaRPr lang="pt-BR" sz="1600" b="1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-1059817" y="5394515"/>
            <a:ext cx="2556065" cy="360604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 err="1"/>
              <a:t>Collaboration</a:t>
            </a:r>
            <a:endParaRPr lang="pt-BR" sz="1600" b="1"/>
          </a:p>
        </p:txBody>
      </p:sp>
      <p:sp>
        <p:nvSpPr>
          <p:cNvPr id="28" name="Right Arrow 27"/>
          <p:cNvSpPr/>
          <p:nvPr/>
        </p:nvSpPr>
        <p:spPr>
          <a:xfrm>
            <a:off x="8364251" y="146387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ight Arrow 41"/>
          <p:cNvSpPr/>
          <p:nvPr/>
        </p:nvSpPr>
        <p:spPr>
          <a:xfrm>
            <a:off x="8364251" y="552065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ight Arrow 43"/>
          <p:cNvSpPr/>
          <p:nvPr/>
        </p:nvSpPr>
        <p:spPr>
          <a:xfrm rot="18900000">
            <a:off x="8337728" y="437364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ight Arrow 49"/>
          <p:cNvSpPr/>
          <p:nvPr/>
        </p:nvSpPr>
        <p:spPr>
          <a:xfrm>
            <a:off x="6674402" y="227284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ight Arrow 50"/>
          <p:cNvSpPr/>
          <p:nvPr/>
        </p:nvSpPr>
        <p:spPr>
          <a:xfrm>
            <a:off x="6674402" y="554536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ight Arrow 53"/>
          <p:cNvSpPr/>
          <p:nvPr/>
        </p:nvSpPr>
        <p:spPr>
          <a:xfrm>
            <a:off x="7329842" y="554536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ight Arrow 54"/>
          <p:cNvSpPr/>
          <p:nvPr/>
        </p:nvSpPr>
        <p:spPr>
          <a:xfrm>
            <a:off x="7329842" y="2253787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ight Arrow 57"/>
          <p:cNvSpPr/>
          <p:nvPr/>
        </p:nvSpPr>
        <p:spPr>
          <a:xfrm rot="18900000">
            <a:off x="5843972" y="2274649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ight Arrow 58"/>
          <p:cNvSpPr/>
          <p:nvPr/>
        </p:nvSpPr>
        <p:spPr>
          <a:xfrm>
            <a:off x="5843972" y="5520654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ight Arrow 75"/>
          <p:cNvSpPr/>
          <p:nvPr/>
        </p:nvSpPr>
        <p:spPr>
          <a:xfrm>
            <a:off x="5843972" y="2991541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ight Arrow 77"/>
          <p:cNvSpPr/>
          <p:nvPr/>
        </p:nvSpPr>
        <p:spPr>
          <a:xfrm>
            <a:off x="6674402" y="2991541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ight Arrow 78"/>
          <p:cNvSpPr/>
          <p:nvPr/>
        </p:nvSpPr>
        <p:spPr>
          <a:xfrm>
            <a:off x="7329842" y="2991541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ight Arrow 83"/>
          <p:cNvSpPr/>
          <p:nvPr/>
        </p:nvSpPr>
        <p:spPr>
          <a:xfrm>
            <a:off x="5843972" y="629538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ight Arrow 84"/>
          <p:cNvSpPr/>
          <p:nvPr/>
        </p:nvSpPr>
        <p:spPr>
          <a:xfrm>
            <a:off x="6674402" y="629538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ight Arrow 85"/>
          <p:cNvSpPr/>
          <p:nvPr/>
        </p:nvSpPr>
        <p:spPr>
          <a:xfrm>
            <a:off x="7329842" y="629538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ight Arrow 59"/>
          <p:cNvSpPr/>
          <p:nvPr/>
        </p:nvSpPr>
        <p:spPr>
          <a:xfrm>
            <a:off x="5843972" y="437191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>
            <a:off x="6674402" y="437191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7329842" y="437191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8362443" y="3003439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24" y="1390708"/>
            <a:ext cx="424292" cy="40595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63" y="1390707"/>
            <a:ext cx="424292" cy="40595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717" y="1390706"/>
            <a:ext cx="424292" cy="405959"/>
          </a:xfrm>
          <a:prstGeom prst="rect">
            <a:avLst/>
          </a:prstGeom>
        </p:spPr>
      </p:pic>
      <p:sp>
        <p:nvSpPr>
          <p:cNvPr id="71" name="Right Arrow 70"/>
          <p:cNvSpPr/>
          <p:nvPr/>
        </p:nvSpPr>
        <p:spPr>
          <a:xfrm rot="18900000">
            <a:off x="8362443" y="227887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>
            <a:off x="5834266" y="3625184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ight Arrow 72"/>
          <p:cNvSpPr/>
          <p:nvPr/>
        </p:nvSpPr>
        <p:spPr>
          <a:xfrm>
            <a:off x="6664696" y="3625184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ight Arrow 73"/>
          <p:cNvSpPr/>
          <p:nvPr/>
        </p:nvSpPr>
        <p:spPr>
          <a:xfrm>
            <a:off x="7320136" y="3625184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ight Arrow 82"/>
          <p:cNvSpPr/>
          <p:nvPr/>
        </p:nvSpPr>
        <p:spPr>
          <a:xfrm>
            <a:off x="5851840" y="4965273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ight Arrow 86"/>
          <p:cNvSpPr/>
          <p:nvPr/>
        </p:nvSpPr>
        <p:spPr>
          <a:xfrm>
            <a:off x="6682270" y="4965273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ight Arrow 87"/>
          <p:cNvSpPr/>
          <p:nvPr/>
        </p:nvSpPr>
        <p:spPr>
          <a:xfrm>
            <a:off x="7337710" y="4965273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ight Arrow 88"/>
          <p:cNvSpPr/>
          <p:nvPr/>
        </p:nvSpPr>
        <p:spPr>
          <a:xfrm>
            <a:off x="8358052" y="495113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ight Arrow 89"/>
          <p:cNvSpPr/>
          <p:nvPr/>
        </p:nvSpPr>
        <p:spPr>
          <a:xfrm>
            <a:off x="8372120" y="628909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298" y="669250"/>
            <a:ext cx="4409350" cy="3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27052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/>
          <p:cNvSpPr txBox="1"/>
          <p:nvPr/>
        </p:nvSpPr>
        <p:spPr>
          <a:xfrm>
            <a:off x="-6664" y="252001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0" name="TextBox 89"/>
          <p:cNvSpPr txBox="1"/>
          <p:nvPr/>
        </p:nvSpPr>
        <p:spPr>
          <a:xfrm>
            <a:off x="10481863" y="6116664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84" name="TextBox 83"/>
          <p:cNvSpPr txBox="1"/>
          <p:nvPr/>
        </p:nvSpPr>
        <p:spPr>
          <a:xfrm>
            <a:off x="10416480" y="6044317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08598"/>
              </p:ext>
            </p:extLst>
          </p:nvPr>
        </p:nvGraphicFramePr>
        <p:xfrm>
          <a:off x="398517" y="2630335"/>
          <a:ext cx="11732904" cy="4114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Internet Explorer 11 migration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Cindy Saenz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97%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Continued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monitoring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until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regions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report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100%. 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Ensure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sites are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linked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100" b="0" dirty="0" err="1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pt-BR" sz="1100" b="0" dirty="0">
                          <a:solidFill>
                            <a:schemeClr val="tx1"/>
                          </a:solidFill>
                        </a:rPr>
                        <a:t> Global IE GPO</a:t>
                      </a:r>
                      <a:r>
                        <a:rPr lang="en-US" sz="11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rgbClr val="E7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OE Global Organization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/>
                        <a:t>Cindy </a:t>
                      </a:r>
                      <a:r>
                        <a:rPr lang="pt-BR" sz="1200" b="1" dirty="0" err="1"/>
                        <a:t>Saenz</a:t>
                      </a:r>
                      <a:endParaRPr lang="pt-BR" sz="1200" b="1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</a:t>
                      </a:r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  <a:p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dirty="0" err="1"/>
                        <a:t>Presented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names</a:t>
                      </a:r>
                      <a:r>
                        <a:rPr lang="pt-BR" sz="1100" dirty="0"/>
                        <a:t> (OE </a:t>
                      </a:r>
                      <a:r>
                        <a:rPr lang="pt-BR" sz="1100" dirty="0" err="1"/>
                        <a:t>team</a:t>
                      </a:r>
                      <a:r>
                        <a:rPr lang="pt-BR" sz="1100" dirty="0"/>
                        <a:t>) </a:t>
                      </a:r>
                      <a:r>
                        <a:rPr lang="pt-BR" sz="1100" dirty="0" err="1"/>
                        <a:t>to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ITDs</a:t>
                      </a:r>
                      <a:r>
                        <a:rPr lang="pt-BR" sz="1100" dirty="0"/>
                        <a:t>, </a:t>
                      </a:r>
                      <a:r>
                        <a:rPr lang="pt-BR" sz="1100" dirty="0" err="1"/>
                        <a:t>working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on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approval</a:t>
                      </a:r>
                      <a:r>
                        <a:rPr lang="pt-BR" sz="1100" dirty="0"/>
                        <a:t>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 10 roadmap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David C.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ANALYSIS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PID submitted to approval</a:t>
                      </a: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Microsoft Workshop in </a:t>
                      </a:r>
                      <a:r>
                        <a:rPr lang="pt-BR" sz="11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October</a:t>
                      </a:r>
                      <a:r>
                        <a:rPr lang="pt-BR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/2016.</a:t>
                      </a:r>
                      <a:endParaRPr lang="en-US" sz="1100" dirty="0">
                        <a:solidFill>
                          <a:srgbClr val="1E1E1E"/>
                        </a:solidFill>
                        <a:cs typeface="Arial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SCCM infra upgrade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David C.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Finished.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1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SCCM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Vessel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infra upgrade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/>
                        <a:t>Cindy Saenz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 err="1"/>
                        <a:t>Completed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two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from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Brazil</a:t>
                      </a:r>
                      <a:r>
                        <a:rPr lang="pt-BR" sz="110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100" dirty="0" err="1"/>
                        <a:t>Removed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two</a:t>
                      </a:r>
                      <a:r>
                        <a:rPr lang="pt-BR" sz="1100" dirty="0"/>
                        <a:t> </a:t>
                      </a:r>
                      <a:r>
                        <a:rPr lang="pt-BR" sz="1100" dirty="0" err="1"/>
                        <a:t>from</a:t>
                      </a:r>
                      <a:r>
                        <a:rPr lang="pt-BR" sz="1100" dirty="0"/>
                        <a:t> NSC.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pt-BR" sz="11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SCCM software update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David C.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 B and Manufacturing now using SCCM SU and completing as they implement July\August Security and Critical patches.  </a:t>
                      </a:r>
                      <a:endParaRPr lang="en-US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SCCM</a:t>
                      </a:r>
                      <a:r>
                        <a:rPr lang="en-US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Servers deployment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Started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 Office 2016 migration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Margie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</a:t>
                      </a:r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181</a:t>
                      </a:r>
                    </a:p>
                    <a:p>
                      <a:pPr marL="0" algn="l" defTabSz="914354" rtl="0" eaLnBrk="1" latinLnBrk="0" hangingPunct="1"/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   272</a:t>
                      </a:r>
                      <a:endParaRPr lang="pt-BR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First Release UAT Completed 31/08 on schedule &amp; no showstopper 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Second Release begins 05/09.</a:t>
                      </a:r>
                      <a:endParaRPr lang="pt-BR" sz="11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VDI study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started.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206907" y="6453336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12004" y="324009"/>
            <a:ext cx="10389641" cy="691028"/>
          </a:xfrm>
        </p:spPr>
        <p:txBody>
          <a:bodyPr/>
          <a:lstStyle/>
          <a:p>
            <a:r>
              <a:rPr lang="en-US"/>
              <a:t>SCTS Monthly Report – July 2016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17102"/>
              </p:ext>
            </p:extLst>
          </p:nvPr>
        </p:nvGraphicFramePr>
        <p:xfrm>
          <a:off x="411769" y="332656"/>
          <a:ext cx="11732904" cy="198420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0933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Progress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2017 </a:t>
                      </a:r>
                      <a:r>
                        <a:rPr lang="pt-BR" sz="1100" dirty="0" err="1"/>
                        <a:t>Saving</a:t>
                      </a:r>
                      <a:endParaRPr lang="pt-BR" sz="1100" dirty="0"/>
                    </a:p>
                    <a:p>
                      <a:pPr algn="ctr"/>
                      <a:r>
                        <a:rPr lang="pt-BR" sz="1100" dirty="0"/>
                        <a:t>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418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Domino Servers Decommissioning &amp; Licensing Optimization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Elle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noProof="0" dirty="0">
                          <a:solidFill>
                            <a:srgbClr val="1E1E1E"/>
                          </a:solidFill>
                          <a:cs typeface="Arial" charset="0"/>
                        </a:rPr>
                        <a:t>Project Finished.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899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Domino eradication (Phase I) 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Ilenia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C.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180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CALs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reduction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to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less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of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14K: P1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objective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reached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!</a:t>
                      </a:r>
                    </a:p>
                    <a:p>
                      <a:pPr marL="285750" indent="-28575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PVUs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reduction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</a:t>
                      </a:r>
                      <a:r>
                        <a:rPr lang="pt-BR" sz="1100" kern="1200" dirty="0" err="1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to</a:t>
                      </a:r>
                      <a:r>
                        <a:rPr lang="pt-BR" sz="1100" kern="1200" dirty="0">
                          <a:solidFill>
                            <a:srgbClr val="1E1E1E"/>
                          </a:solidFill>
                          <a:latin typeface="+mn-lt"/>
                          <a:ea typeface="+mn-ea"/>
                          <a:cs typeface="Arial" charset="0"/>
                        </a:rPr>
                        <a:t> 35.490.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52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SharePoint on line study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Zakaria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ANALYSIS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Initial</a:t>
                      </a:r>
                      <a:r>
                        <a:rPr lang="pt-BR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1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conversation</a:t>
                      </a:r>
                      <a:r>
                        <a:rPr lang="pt-BR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1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with</a:t>
                      </a:r>
                      <a:r>
                        <a:rPr lang="pt-BR" sz="1100" dirty="0">
                          <a:solidFill>
                            <a:srgbClr val="1E1E1E"/>
                          </a:solidFill>
                          <a:cs typeface="Arial" charset="0"/>
                        </a:rPr>
                        <a:t> Microsoft.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553412" y="1364931"/>
            <a:ext cx="1543255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 err="1"/>
              <a:t>Collaboration</a:t>
            </a:r>
            <a:endParaRPr lang="pt-BR" sz="1600" b="1"/>
          </a:p>
        </p:txBody>
      </p:sp>
      <p:sp>
        <p:nvSpPr>
          <p:cNvPr id="17" name="Right Arrow 16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ight Arrow 29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ight Arrow 30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ight Arrow 31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ight Arrow 35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39" name="Oval 38"/>
          <p:cNvSpPr/>
          <p:nvPr/>
        </p:nvSpPr>
        <p:spPr>
          <a:xfrm>
            <a:off x="12423911" y="-4351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2621174" y="-117661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  <p:sp>
        <p:nvSpPr>
          <p:cNvPr id="56" name="TextBox 55"/>
          <p:cNvSpPr txBox="1"/>
          <p:nvPr/>
        </p:nvSpPr>
        <p:spPr>
          <a:xfrm rot="16200000">
            <a:off x="-1845421" y="4501197"/>
            <a:ext cx="4127275" cy="360604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/>
              <a:t>Office </a:t>
            </a:r>
            <a:r>
              <a:rPr lang="pt-BR" sz="1600" b="1" err="1"/>
              <a:t>Environment</a:t>
            </a:r>
            <a:endParaRPr lang="pt-BR" sz="1600" b="1"/>
          </a:p>
        </p:txBody>
      </p:sp>
      <p:sp>
        <p:nvSpPr>
          <p:cNvPr id="27" name="Right Arrow 26"/>
          <p:cNvSpPr/>
          <p:nvPr/>
        </p:nvSpPr>
        <p:spPr>
          <a:xfrm>
            <a:off x="8329877" y="310526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ight Arrow 27"/>
          <p:cNvSpPr/>
          <p:nvPr/>
        </p:nvSpPr>
        <p:spPr>
          <a:xfrm>
            <a:off x="7358847" y="3105266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ight Arrow 28"/>
          <p:cNvSpPr/>
          <p:nvPr/>
        </p:nvSpPr>
        <p:spPr>
          <a:xfrm>
            <a:off x="6711793" y="310526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ight Arrow 32"/>
          <p:cNvSpPr/>
          <p:nvPr/>
        </p:nvSpPr>
        <p:spPr>
          <a:xfrm>
            <a:off x="5883854" y="3105266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Oval 43"/>
          <p:cNvSpPr/>
          <p:nvPr/>
        </p:nvSpPr>
        <p:spPr>
          <a:xfrm>
            <a:off x="5919870" y="5569767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Oval 47"/>
          <p:cNvSpPr/>
          <p:nvPr/>
        </p:nvSpPr>
        <p:spPr>
          <a:xfrm>
            <a:off x="5919870" y="647680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/>
          <p:cNvSpPr/>
          <p:nvPr/>
        </p:nvSpPr>
        <p:spPr>
          <a:xfrm>
            <a:off x="6747809" y="556579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Oval 58"/>
          <p:cNvSpPr/>
          <p:nvPr/>
        </p:nvSpPr>
        <p:spPr>
          <a:xfrm>
            <a:off x="6747809" y="6472833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Oval 65"/>
          <p:cNvSpPr/>
          <p:nvPr/>
        </p:nvSpPr>
        <p:spPr>
          <a:xfrm>
            <a:off x="7394863" y="556579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Oval 68"/>
          <p:cNvSpPr/>
          <p:nvPr/>
        </p:nvSpPr>
        <p:spPr>
          <a:xfrm>
            <a:off x="7394863" y="6472833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Oval 75"/>
          <p:cNvSpPr/>
          <p:nvPr/>
        </p:nvSpPr>
        <p:spPr>
          <a:xfrm>
            <a:off x="8365893" y="556579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Oval 78"/>
          <p:cNvSpPr/>
          <p:nvPr/>
        </p:nvSpPr>
        <p:spPr>
          <a:xfrm>
            <a:off x="8365893" y="6472833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ight Arrow 82"/>
          <p:cNvSpPr/>
          <p:nvPr/>
        </p:nvSpPr>
        <p:spPr>
          <a:xfrm>
            <a:off x="7358847" y="263691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ight Arrow 84"/>
          <p:cNvSpPr/>
          <p:nvPr/>
        </p:nvSpPr>
        <p:spPr>
          <a:xfrm>
            <a:off x="6711793" y="263691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ight Arrow 86"/>
          <p:cNvSpPr/>
          <p:nvPr/>
        </p:nvSpPr>
        <p:spPr>
          <a:xfrm rot="18900000">
            <a:off x="5883854" y="2677711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ight Arrow 91"/>
          <p:cNvSpPr/>
          <p:nvPr/>
        </p:nvSpPr>
        <p:spPr>
          <a:xfrm>
            <a:off x="6711793" y="501618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ight Arrow 92"/>
          <p:cNvSpPr/>
          <p:nvPr/>
        </p:nvSpPr>
        <p:spPr>
          <a:xfrm>
            <a:off x="7358847" y="501618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ight Arrow 93"/>
          <p:cNvSpPr/>
          <p:nvPr/>
        </p:nvSpPr>
        <p:spPr>
          <a:xfrm>
            <a:off x="5883854" y="5895279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ight Arrow 94"/>
          <p:cNvSpPr/>
          <p:nvPr/>
        </p:nvSpPr>
        <p:spPr>
          <a:xfrm>
            <a:off x="6711793" y="5895279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ight Arrow 95"/>
          <p:cNvSpPr/>
          <p:nvPr/>
        </p:nvSpPr>
        <p:spPr>
          <a:xfrm>
            <a:off x="7358847" y="5895279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5883854" y="1340768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24" y="708740"/>
            <a:ext cx="424292" cy="40595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63" y="708739"/>
            <a:ext cx="424292" cy="40595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717" y="708738"/>
            <a:ext cx="424292" cy="405959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 rot="18900000">
            <a:off x="8329877" y="134802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ight Arrow 77"/>
          <p:cNvSpPr/>
          <p:nvPr/>
        </p:nvSpPr>
        <p:spPr>
          <a:xfrm rot="18900000">
            <a:off x="7358847" y="1346751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ight Arrow 79"/>
          <p:cNvSpPr/>
          <p:nvPr/>
        </p:nvSpPr>
        <p:spPr>
          <a:xfrm>
            <a:off x="5883854" y="3524454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ight Arrow 85"/>
          <p:cNvSpPr/>
          <p:nvPr/>
        </p:nvSpPr>
        <p:spPr>
          <a:xfrm>
            <a:off x="6711793" y="3524454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ight Arrow 96"/>
          <p:cNvSpPr/>
          <p:nvPr/>
        </p:nvSpPr>
        <p:spPr>
          <a:xfrm>
            <a:off x="7358847" y="3524454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24" y="3835678"/>
            <a:ext cx="424292" cy="40595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663" y="3835677"/>
            <a:ext cx="424292" cy="40595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717" y="3835676"/>
            <a:ext cx="424292" cy="405959"/>
          </a:xfrm>
          <a:prstGeom prst="rect">
            <a:avLst/>
          </a:prstGeom>
        </p:spPr>
      </p:pic>
      <p:sp>
        <p:nvSpPr>
          <p:cNvPr id="101" name="Right Arrow 100"/>
          <p:cNvSpPr/>
          <p:nvPr/>
        </p:nvSpPr>
        <p:spPr>
          <a:xfrm>
            <a:off x="5883854" y="4999110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ight Arrow 69"/>
          <p:cNvSpPr/>
          <p:nvPr/>
        </p:nvSpPr>
        <p:spPr>
          <a:xfrm>
            <a:off x="5894044" y="204848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ight Arrow 70"/>
          <p:cNvSpPr/>
          <p:nvPr/>
        </p:nvSpPr>
        <p:spPr>
          <a:xfrm>
            <a:off x="6721983" y="204848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ight Arrow 73"/>
          <p:cNvSpPr/>
          <p:nvPr/>
        </p:nvSpPr>
        <p:spPr>
          <a:xfrm>
            <a:off x="7369037" y="2048486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ight Arrow 81"/>
          <p:cNvSpPr/>
          <p:nvPr/>
        </p:nvSpPr>
        <p:spPr>
          <a:xfrm>
            <a:off x="5894044" y="440199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ight Arrow 87"/>
          <p:cNvSpPr/>
          <p:nvPr/>
        </p:nvSpPr>
        <p:spPr>
          <a:xfrm>
            <a:off x="6721983" y="440199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ight Arrow 88"/>
          <p:cNvSpPr/>
          <p:nvPr/>
        </p:nvSpPr>
        <p:spPr>
          <a:xfrm>
            <a:off x="7369037" y="440199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4" y="21178"/>
            <a:ext cx="4415076" cy="360127"/>
          </a:xfrm>
          <a:prstGeom prst="rect">
            <a:avLst/>
          </a:prstGeom>
        </p:spPr>
      </p:pic>
      <p:sp>
        <p:nvSpPr>
          <p:cNvPr id="73" name="Right Arrow 72"/>
          <p:cNvSpPr/>
          <p:nvPr/>
        </p:nvSpPr>
        <p:spPr>
          <a:xfrm>
            <a:off x="6711793" y="1350358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ight Arrow 90"/>
          <p:cNvSpPr/>
          <p:nvPr/>
        </p:nvSpPr>
        <p:spPr>
          <a:xfrm>
            <a:off x="8329877" y="5888995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815531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-6664" y="252001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78" name="TextBox 77"/>
          <p:cNvSpPr txBox="1"/>
          <p:nvPr/>
        </p:nvSpPr>
        <p:spPr>
          <a:xfrm>
            <a:off x="-6664" y="44624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5" name="TextBox 24"/>
          <p:cNvSpPr txBox="1"/>
          <p:nvPr/>
        </p:nvSpPr>
        <p:spPr>
          <a:xfrm>
            <a:off x="10416480" y="5818359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640895"/>
              </p:ext>
            </p:extLst>
          </p:nvPr>
        </p:nvGraphicFramePr>
        <p:xfrm>
          <a:off x="379685" y="306169"/>
          <a:ext cx="11804911" cy="65242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371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Progress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2017 Saving</a:t>
                      </a:r>
                    </a:p>
                    <a:p>
                      <a:pPr algn="ctr"/>
                      <a:r>
                        <a:rPr lang="en-US" sz="1100" dirty="0"/>
                        <a:t>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2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APDC consolidation program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Sylvian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Singapore - 100%, KL-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95%, </a:t>
                      </a:r>
                      <a:r>
                        <a:rPr lang="en-US" sz="1200" dirty="0" err="1"/>
                        <a:t>ASIAFlex</a:t>
                      </a:r>
                      <a:r>
                        <a:rPr lang="en-US" sz="1200" dirty="0"/>
                        <a:t> - 50%.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Leasing Contract for Backup validated with Legal - PO in progress.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Thailand, Oceania, Indonesia: started a study of the candidate for relocation.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021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GEOS Brazil consolidation in EDC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Victor Cruz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On Hold.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cost review and b</a:t>
                      </a:r>
                      <a:r>
                        <a:rPr lang="en-US" sz="1200" noProof="0" dirty="0"/>
                        <a:t>udget negotiation.</a:t>
                      </a:r>
                      <a:endParaRPr lang="en-US" sz="12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43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Storage renewal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658</a:t>
                      </a:r>
                      <a:endParaRPr lang="en-US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noProof="0" dirty="0"/>
                        <a:t>90% Migration for VNX block.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noProof="0" dirty="0"/>
                        <a:t>+2 months due to a NOGO at VPLEX </a:t>
                      </a:r>
                      <a:r>
                        <a:rPr lang="en-US" sz="1200" noProof="0" dirty="0" err="1"/>
                        <a:t>relocat</a:t>
                      </a:r>
                      <a:r>
                        <a:rPr lang="en-US" sz="1200" noProof="0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noProof="0" dirty="0"/>
                        <a:t>VPLEX issue escalated to EMC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Azure migration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Reduce Service Window feature tested and validated.</a:t>
                      </a:r>
                      <a:r>
                        <a:rPr lang="en-US" sz="1200" b="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 a consequence, first EDC blades decommissioning started.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&gt;180 VMs migrated. 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MSSQL pilot validated.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Oracle Platform Optimization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 1200</a:t>
                      </a:r>
                    </a:p>
                    <a:p>
                      <a:pPr algn="l"/>
                      <a:endParaRPr lang="en-US" sz="9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Finished</a:t>
                      </a: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risk related to Oracle Licensing has been addressed and eradicated.</a:t>
                      </a:r>
                      <a:endParaRPr lang="en-US" sz="12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Oracle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replateforming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</a:t>
                      </a:r>
                      <a:r>
                        <a:rPr lang="en-US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L.</a:t>
                      </a:r>
                      <a:endParaRPr 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en-US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ANALYSIS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 phase</a:t>
                      </a:r>
                      <a:r>
                        <a:rPr lang="en-US" sz="1200" b="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initiated.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Datacenter preparation activities has been started: cabling, power supply, network,...</a:t>
                      </a:r>
                      <a:endParaRPr lang="en-US" sz="12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Steria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Move to India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Christophe T.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300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Approval of last </a:t>
                      </a:r>
                      <a:r>
                        <a:rPr lang="en-US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Sopra</a:t>
                      </a:r>
                      <a:r>
                        <a:rPr lang="en-US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en-US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Steria</a:t>
                      </a:r>
                      <a:r>
                        <a:rPr lang="en-US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Proposal.</a:t>
                      </a:r>
                    </a:p>
                    <a:p>
                      <a:pPr marL="171450" indent="-17145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Saving in line with expectation by reviewing the delivery model and moving some activities in India.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72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Win2-2K3 + win XP Eradication 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Ilenia C.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Phase 1:</a:t>
                      </a:r>
                      <a:r>
                        <a:rPr lang="en-US" sz="12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DMZ servers) completed - 78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srvs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200" dirty="0" err="1"/>
                        <a:t>Phase</a:t>
                      </a:r>
                      <a:r>
                        <a:rPr lang="pt-BR" sz="1200" baseline="0" dirty="0"/>
                        <a:t> </a:t>
                      </a:r>
                      <a:r>
                        <a:rPr lang="pt-BR" sz="1200" dirty="0"/>
                        <a:t>2: </a:t>
                      </a:r>
                      <a:r>
                        <a:rPr lang="pt-BR" sz="1200" dirty="0" err="1"/>
                        <a:t>eradicated</a:t>
                      </a:r>
                      <a:r>
                        <a:rPr lang="pt-BR" sz="1200" dirty="0"/>
                        <a:t> 1.240 servers </a:t>
                      </a:r>
                      <a:r>
                        <a:rPr lang="pt-BR" sz="1200" dirty="0" err="1"/>
                        <a:t>on</a:t>
                      </a:r>
                      <a:r>
                        <a:rPr lang="pt-BR" sz="1200" dirty="0"/>
                        <a:t> 1.687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2838628" y="3620144"/>
            <a:ext cx="6072007" cy="348583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/>
              <a:t>Datacenter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ight Arrow 29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ight Arrow 30"/>
          <p:cNvSpPr/>
          <p:nvPr/>
        </p:nvSpPr>
        <p:spPr>
          <a:xfrm>
            <a:off x="12360696" y="2132856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ight Arrow 31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ight Arrow 35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39" name="Oval 38"/>
          <p:cNvSpPr/>
          <p:nvPr/>
        </p:nvSpPr>
        <p:spPr>
          <a:xfrm>
            <a:off x="12401215" y="-61870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2792744" y="-169277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  <p:sp>
        <p:nvSpPr>
          <p:cNvPr id="93" name="Right Arrow 92"/>
          <p:cNvSpPr/>
          <p:nvPr/>
        </p:nvSpPr>
        <p:spPr>
          <a:xfrm rot="18900000">
            <a:off x="12723959" y="140354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ight Arrow 93"/>
          <p:cNvSpPr/>
          <p:nvPr/>
        </p:nvSpPr>
        <p:spPr>
          <a:xfrm rot="2700000">
            <a:off x="13079984" y="137180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ight Arrow 26"/>
          <p:cNvSpPr/>
          <p:nvPr/>
        </p:nvSpPr>
        <p:spPr>
          <a:xfrm>
            <a:off x="7355121" y="810227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ight Arrow 27"/>
          <p:cNvSpPr/>
          <p:nvPr/>
        </p:nvSpPr>
        <p:spPr>
          <a:xfrm>
            <a:off x="8362442" y="810227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ight Arrow 33"/>
          <p:cNvSpPr/>
          <p:nvPr/>
        </p:nvSpPr>
        <p:spPr>
          <a:xfrm rot="18900000">
            <a:off x="8362442" y="227673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ight Arrow 40"/>
          <p:cNvSpPr/>
          <p:nvPr/>
        </p:nvSpPr>
        <p:spPr>
          <a:xfrm>
            <a:off x="8362442" y="522751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ight Arrow 46"/>
          <p:cNvSpPr/>
          <p:nvPr/>
        </p:nvSpPr>
        <p:spPr>
          <a:xfrm>
            <a:off x="6708067" y="6035899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ight Arrow 47"/>
          <p:cNvSpPr/>
          <p:nvPr/>
        </p:nvSpPr>
        <p:spPr>
          <a:xfrm>
            <a:off x="7355121" y="454963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ight Arrow 48"/>
          <p:cNvSpPr/>
          <p:nvPr/>
        </p:nvSpPr>
        <p:spPr>
          <a:xfrm>
            <a:off x="6708067" y="454963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ight Arrow 49"/>
          <p:cNvSpPr/>
          <p:nvPr/>
        </p:nvSpPr>
        <p:spPr>
          <a:xfrm>
            <a:off x="5852604" y="454963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ight Arrow 52"/>
          <p:cNvSpPr/>
          <p:nvPr/>
        </p:nvSpPr>
        <p:spPr>
          <a:xfrm>
            <a:off x="6708067" y="2902677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ight Arrow 60"/>
          <p:cNvSpPr/>
          <p:nvPr/>
        </p:nvSpPr>
        <p:spPr>
          <a:xfrm rot="18900000">
            <a:off x="7320925" y="6055391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>
            <a:off x="7355121" y="2902677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>
            <a:off x="7355121" y="522311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ight Arrow 70"/>
          <p:cNvSpPr/>
          <p:nvPr/>
        </p:nvSpPr>
        <p:spPr>
          <a:xfrm>
            <a:off x="6708067" y="522311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ight Arrow 71"/>
          <p:cNvSpPr/>
          <p:nvPr/>
        </p:nvSpPr>
        <p:spPr>
          <a:xfrm>
            <a:off x="5852604" y="522311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>
            <a:off x="6708067" y="79600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Oval 63"/>
          <p:cNvSpPr/>
          <p:nvPr/>
        </p:nvSpPr>
        <p:spPr>
          <a:xfrm>
            <a:off x="5888620" y="1776789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Oval 66"/>
          <p:cNvSpPr/>
          <p:nvPr/>
        </p:nvSpPr>
        <p:spPr>
          <a:xfrm>
            <a:off x="6744083" y="177281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Oval 67"/>
          <p:cNvSpPr/>
          <p:nvPr/>
        </p:nvSpPr>
        <p:spPr>
          <a:xfrm>
            <a:off x="7391137" y="177281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Oval 68"/>
          <p:cNvSpPr/>
          <p:nvPr/>
        </p:nvSpPr>
        <p:spPr>
          <a:xfrm>
            <a:off x="8398458" y="177281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7355121" y="225204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474" y="3808045"/>
            <a:ext cx="424292" cy="40595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937" y="3808044"/>
            <a:ext cx="424292" cy="40595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991" y="3808043"/>
            <a:ext cx="424292" cy="405959"/>
          </a:xfrm>
          <a:prstGeom prst="rect">
            <a:avLst/>
          </a:prstGeom>
        </p:spPr>
      </p:pic>
      <p:sp>
        <p:nvSpPr>
          <p:cNvPr id="59" name="Right Arrow 58"/>
          <p:cNvSpPr/>
          <p:nvPr/>
        </p:nvSpPr>
        <p:spPr>
          <a:xfrm>
            <a:off x="5865908" y="6035282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608" y="-8015"/>
            <a:ext cx="4469006" cy="360127"/>
          </a:xfrm>
          <a:prstGeom prst="rect">
            <a:avLst/>
          </a:prstGeom>
        </p:spPr>
      </p:pic>
      <p:sp>
        <p:nvSpPr>
          <p:cNvPr id="63" name="Right Arrow 62"/>
          <p:cNvSpPr/>
          <p:nvPr/>
        </p:nvSpPr>
        <p:spPr>
          <a:xfrm rot="18900000">
            <a:off x="5881069" y="828632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ight Arrow 69"/>
          <p:cNvSpPr/>
          <p:nvPr/>
        </p:nvSpPr>
        <p:spPr>
          <a:xfrm rot="2700000">
            <a:off x="5865907" y="2297021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ight Arrow 78"/>
          <p:cNvSpPr/>
          <p:nvPr/>
        </p:nvSpPr>
        <p:spPr>
          <a:xfrm rot="2700000">
            <a:off x="6713561" y="2306984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ight Arrow 79"/>
          <p:cNvSpPr/>
          <p:nvPr/>
        </p:nvSpPr>
        <p:spPr>
          <a:xfrm>
            <a:off x="5865908" y="2885305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ight Arrow 80"/>
          <p:cNvSpPr/>
          <p:nvPr/>
        </p:nvSpPr>
        <p:spPr>
          <a:xfrm>
            <a:off x="8328247" y="288852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852598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-6664" y="172488"/>
            <a:ext cx="1782184" cy="8082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5" name="TextBox 24"/>
          <p:cNvSpPr txBox="1"/>
          <p:nvPr/>
        </p:nvSpPr>
        <p:spPr>
          <a:xfrm>
            <a:off x="10416480" y="6093296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508070"/>
              </p:ext>
            </p:extLst>
          </p:nvPr>
        </p:nvGraphicFramePr>
        <p:xfrm>
          <a:off x="459096" y="3373328"/>
          <a:ext cx="11685576" cy="3489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23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8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516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1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SCTS Global Dashboard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Geetha 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SNOW report in place. 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 in progress: </a:t>
                      </a:r>
                      <a:r>
                        <a:rPr lang="en-US" sz="1200" kern="1200" baseline="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Collobration</a:t>
                      </a:r>
                      <a:r>
                        <a:rPr lang="en-US" sz="120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(42%) and Unified Communication platform (53%).</a:t>
                      </a:r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34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HW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maintenance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Ruwan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Issued Final Synthesis.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Submit the Final Synthesis to Local IT Managers.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1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Cloud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Strategy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John 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On Hold.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1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Management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tracking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Daniel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defTabSz="4572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12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Projects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with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Schedule, 5 new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to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come.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Quantitative Indicators page in SCTS site.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Analysis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of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man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-hour rates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to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be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 </a:t>
                      </a:r>
                      <a:r>
                        <a:rPr lang="pt-BR" sz="1200" dirty="0" err="1">
                          <a:solidFill>
                            <a:srgbClr val="1E1E1E"/>
                          </a:solidFill>
                          <a:cs typeface="Arial" charset="0"/>
                        </a:rPr>
                        <a:t>done</a:t>
                      </a:r>
                      <a:r>
                        <a:rPr lang="pt-BR" sz="1200" dirty="0">
                          <a:solidFill>
                            <a:srgbClr val="1E1E1E"/>
                          </a:solidFill>
                          <a:cs typeface="Arial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53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Management -</a:t>
                      </a:r>
                      <a:r>
                        <a:rPr lang="pt-BR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lobal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Imad Barka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noProof="0" dirty="0"/>
                        <a:t>All</a:t>
                      </a:r>
                      <a:r>
                        <a:rPr lang="en-US" sz="1200" baseline="0" noProof="0" dirty="0"/>
                        <a:t> entities are now part of the GCAB. Strong follow-up is needed to ensure attendance of all parties.</a:t>
                      </a:r>
                    </a:p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noProof="0" dirty="0"/>
                        <a:t>Global workshop on change management to be organized.</a:t>
                      </a:r>
                      <a:r>
                        <a:rPr lang="en-US" sz="1200" noProof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03931"/>
              </p:ext>
            </p:extLst>
          </p:nvPr>
        </p:nvGraphicFramePr>
        <p:xfrm>
          <a:off x="411769" y="288359"/>
          <a:ext cx="11732904" cy="3078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5574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Progress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2017 </a:t>
                      </a:r>
                      <a:r>
                        <a:rPr lang="pt-BR" sz="1100" dirty="0" err="1"/>
                        <a:t>Saving</a:t>
                      </a:r>
                      <a:endParaRPr lang="pt-BR" sz="1100" dirty="0"/>
                    </a:p>
                    <a:p>
                      <a:pPr algn="ctr"/>
                      <a:r>
                        <a:rPr lang="pt-BR" sz="1100" dirty="0"/>
                        <a:t>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Backup review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G.</a:t>
                      </a:r>
                      <a:r>
                        <a:rPr lang="en-US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DiPalma</a:t>
                      </a:r>
                      <a:endParaRPr 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 premise HW has been implemented.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Delay with EMC Cloud-tier availability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(+3 weeks delay at minimum).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end-date at risk.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Impacts on the schedule being investigated and action to be delivered.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StorSimple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G.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DiPalma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100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Production pilot  activated</a:t>
                      </a: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Express Route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85% transfer Achieved so far (146/171 Tb)</a:t>
                      </a:r>
                      <a:endParaRPr lang="en-US" sz="12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60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EDC</a:t>
                      </a:r>
                      <a:r>
                        <a:rPr lang="pt-BR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New DRP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L.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 100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 solution implemented for VMware cluster, </a:t>
                      </a:r>
                      <a:r>
                        <a:rPr lang="en-US" sz="12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Dataguard</a:t>
                      </a: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/P7, MSSQL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OASIS and OVM to be implemented in September (on going: 82%).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1094891" y="1873431"/>
            <a:ext cx="2626214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/>
              <a:t>Datacenter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ight Arrow 29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ight Arrow 30"/>
          <p:cNvSpPr/>
          <p:nvPr/>
        </p:nvSpPr>
        <p:spPr>
          <a:xfrm>
            <a:off x="12360696" y="2132856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ight Arrow 31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ight Arrow 35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39" name="Oval 38"/>
          <p:cNvSpPr/>
          <p:nvPr/>
        </p:nvSpPr>
        <p:spPr>
          <a:xfrm>
            <a:off x="12423911" y="-4351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2621174" y="-117661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  <p:sp>
        <p:nvSpPr>
          <p:cNvPr id="93" name="Right Arrow 92"/>
          <p:cNvSpPr/>
          <p:nvPr/>
        </p:nvSpPr>
        <p:spPr>
          <a:xfrm rot="18900000">
            <a:off x="12723959" y="140354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ight Arrow 93"/>
          <p:cNvSpPr/>
          <p:nvPr/>
        </p:nvSpPr>
        <p:spPr>
          <a:xfrm rot="2700000">
            <a:off x="13079984" y="137180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ight Arrow 32"/>
          <p:cNvSpPr/>
          <p:nvPr/>
        </p:nvSpPr>
        <p:spPr>
          <a:xfrm>
            <a:off x="6708068" y="194961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ight Arrow 33"/>
          <p:cNvSpPr/>
          <p:nvPr/>
        </p:nvSpPr>
        <p:spPr>
          <a:xfrm>
            <a:off x="6708068" y="2579877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ight Arrow 41"/>
          <p:cNvSpPr/>
          <p:nvPr/>
        </p:nvSpPr>
        <p:spPr>
          <a:xfrm>
            <a:off x="7338709" y="1949614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ight Arrow 43"/>
          <p:cNvSpPr/>
          <p:nvPr/>
        </p:nvSpPr>
        <p:spPr>
          <a:xfrm>
            <a:off x="8358559" y="194961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-1363790" y="5079379"/>
            <a:ext cx="3196640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 err="1"/>
              <a:t>Globalization</a:t>
            </a:r>
            <a:endParaRPr lang="pt-BR" sz="1600" b="1"/>
          </a:p>
        </p:txBody>
      </p:sp>
      <p:sp>
        <p:nvSpPr>
          <p:cNvPr id="53" name="Right Arrow 52"/>
          <p:cNvSpPr/>
          <p:nvPr/>
        </p:nvSpPr>
        <p:spPr>
          <a:xfrm>
            <a:off x="5914170" y="522920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ight Arrow 53"/>
          <p:cNvSpPr/>
          <p:nvPr/>
        </p:nvSpPr>
        <p:spPr>
          <a:xfrm>
            <a:off x="5914170" y="590115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ight Arrow 55"/>
          <p:cNvSpPr/>
          <p:nvPr/>
        </p:nvSpPr>
        <p:spPr>
          <a:xfrm>
            <a:off x="6708068" y="5229200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6708068" y="590115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ight Arrow 57"/>
          <p:cNvSpPr/>
          <p:nvPr/>
        </p:nvSpPr>
        <p:spPr>
          <a:xfrm>
            <a:off x="6708068" y="3710593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>
            <a:off x="7338709" y="5229200"/>
            <a:ext cx="288032" cy="19487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7338709" y="590115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>
            <a:off x="8358559" y="258345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>
            <a:off x="7338709" y="370890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ight Arrow 70"/>
          <p:cNvSpPr/>
          <p:nvPr/>
        </p:nvSpPr>
        <p:spPr>
          <a:xfrm>
            <a:off x="7343292" y="2579877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ight Arrow 59"/>
          <p:cNvSpPr/>
          <p:nvPr/>
        </p:nvSpPr>
        <p:spPr>
          <a:xfrm>
            <a:off x="5909780" y="430943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ight Arrow 60"/>
          <p:cNvSpPr/>
          <p:nvPr/>
        </p:nvSpPr>
        <p:spPr>
          <a:xfrm>
            <a:off x="6703678" y="4309432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ight Arrow 71"/>
          <p:cNvSpPr/>
          <p:nvPr/>
        </p:nvSpPr>
        <p:spPr>
          <a:xfrm>
            <a:off x="7334319" y="4309432"/>
            <a:ext cx="288032" cy="19487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ight Arrow 72"/>
          <p:cNvSpPr/>
          <p:nvPr/>
        </p:nvSpPr>
        <p:spPr>
          <a:xfrm>
            <a:off x="8358052" y="430943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61" y="-15352"/>
            <a:ext cx="4386799" cy="360127"/>
          </a:xfrm>
          <a:prstGeom prst="rect">
            <a:avLst/>
          </a:prstGeom>
        </p:spPr>
      </p:pic>
      <p:sp>
        <p:nvSpPr>
          <p:cNvPr id="65" name="Right Arrow 64"/>
          <p:cNvSpPr/>
          <p:nvPr/>
        </p:nvSpPr>
        <p:spPr>
          <a:xfrm>
            <a:off x="8362442" y="76610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6708067" y="76610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ight Arrow 73"/>
          <p:cNvSpPr/>
          <p:nvPr/>
        </p:nvSpPr>
        <p:spPr>
          <a:xfrm rot="18900000">
            <a:off x="5831713" y="774927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ight Arrow 74"/>
          <p:cNvSpPr/>
          <p:nvPr/>
        </p:nvSpPr>
        <p:spPr>
          <a:xfrm>
            <a:off x="7349644" y="759007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ight Arrow 75"/>
          <p:cNvSpPr/>
          <p:nvPr/>
        </p:nvSpPr>
        <p:spPr>
          <a:xfrm rot="18900000">
            <a:off x="5879141" y="2591811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ight Arrow 76"/>
          <p:cNvSpPr/>
          <p:nvPr/>
        </p:nvSpPr>
        <p:spPr>
          <a:xfrm>
            <a:off x="5879141" y="3704438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Oval 77"/>
          <p:cNvSpPr/>
          <p:nvPr/>
        </p:nvSpPr>
        <p:spPr>
          <a:xfrm>
            <a:off x="5938386" y="495322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Oval 78"/>
          <p:cNvSpPr/>
          <p:nvPr/>
        </p:nvSpPr>
        <p:spPr>
          <a:xfrm>
            <a:off x="6793849" y="494925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Oval 79"/>
          <p:cNvSpPr/>
          <p:nvPr/>
        </p:nvSpPr>
        <p:spPr>
          <a:xfrm>
            <a:off x="7440903" y="494925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Oval 80"/>
          <p:cNvSpPr/>
          <p:nvPr/>
        </p:nvSpPr>
        <p:spPr>
          <a:xfrm>
            <a:off x="8448224" y="494925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ight Arrow 81"/>
          <p:cNvSpPr/>
          <p:nvPr/>
        </p:nvSpPr>
        <p:spPr>
          <a:xfrm rot="18900000">
            <a:off x="5868497" y="1945719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268533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416480" y="6105926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353966" y="659001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SCTS Monthly Report – August 2016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939052"/>
              </p:ext>
            </p:extLst>
          </p:nvPr>
        </p:nvGraphicFramePr>
        <p:xfrm>
          <a:off x="411769" y="1026016"/>
          <a:ext cx="11732904" cy="26043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3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3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651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2315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Progress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2017 </a:t>
                      </a:r>
                      <a:r>
                        <a:rPr lang="pt-BR" sz="1100" dirty="0" err="1"/>
                        <a:t>Saving</a:t>
                      </a:r>
                      <a:endParaRPr lang="pt-BR" sz="1100" dirty="0"/>
                    </a:p>
                    <a:p>
                      <a:pPr algn="ctr"/>
                      <a:r>
                        <a:rPr lang="pt-BR" sz="1100" dirty="0"/>
                        <a:t>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48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Symphony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deployment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Sanfeer A.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4354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Kick-off and Sandbox completed for Brazil.</a:t>
                      </a:r>
                    </a:p>
                    <a:p>
                      <a:pPr marL="171450" lvl="0" indent="-171450" algn="l" defTabSz="914354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Planned Kick-off for India and NSC.</a:t>
                      </a:r>
                    </a:p>
                    <a:p>
                      <a:pPr marL="171450" lvl="0" indent="-171450" algn="l" defTabSz="914354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Completed loading Abu Dhabi </a:t>
                      </a:r>
                      <a:r>
                        <a:rPr lang="en-US" sz="1200" b="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Deskphones</a:t>
                      </a: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109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SCTS Standards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Sylvian C.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 20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pt-BR" sz="1200" dirty="0"/>
                        <a:t>NO </a:t>
                      </a:r>
                      <a:r>
                        <a:rPr lang="pt-BR" sz="1200" dirty="0" err="1"/>
                        <a:t>progress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this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month</a:t>
                      </a:r>
                      <a:r>
                        <a:rPr lang="pt-BR" sz="1200" dirty="0"/>
                        <a:t> / NO </a:t>
                      </a:r>
                      <a:r>
                        <a:rPr lang="pt-BR" sz="1200" dirty="0" err="1"/>
                        <a:t>availability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of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the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category</a:t>
                      </a:r>
                      <a:r>
                        <a:rPr lang="pt-BR" sz="1200" baseline="0" dirty="0"/>
                        <a:t> </a:t>
                      </a:r>
                      <a:r>
                        <a:rPr lang="pt-BR" sz="1200" baseline="0" dirty="0" err="1"/>
                        <a:t>owner</a:t>
                      </a:r>
                      <a:r>
                        <a:rPr lang="fr-FR" sz="1200" dirty="0"/>
                        <a:t>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65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Datacenter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alignment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John H.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3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9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On Hold.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65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SNOW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-out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M. Berlinsky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pt-BR" sz="9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ANALYSIS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 err="1"/>
                        <a:t>As-Is</a:t>
                      </a:r>
                      <a:r>
                        <a:rPr lang="pt-BR" sz="1200" dirty="0"/>
                        <a:t> cenário.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 err="1"/>
                        <a:t>Scope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and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objectives</a:t>
                      </a:r>
                      <a:r>
                        <a:rPr lang="pt-BR" sz="1200" dirty="0"/>
                        <a:t> </a:t>
                      </a:r>
                      <a:r>
                        <a:rPr lang="pt-BR" sz="1200" dirty="0" err="1"/>
                        <a:t>alignment</a:t>
                      </a:r>
                      <a:r>
                        <a:rPr lang="pt-BR" sz="1200" dirty="0"/>
                        <a:t>.</a:t>
                      </a:r>
                      <a:endParaRPr lang="en-US" sz="1200" b="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1020505" y="2577111"/>
            <a:ext cx="2477441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 err="1"/>
              <a:t>Globalization</a:t>
            </a:r>
            <a:endParaRPr lang="pt-BR" sz="1600" b="1"/>
          </a:p>
        </p:txBody>
      </p:sp>
      <p:sp>
        <p:nvSpPr>
          <p:cNvPr id="17" name="Right Arrow 16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ight Arrow 20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ight Arrow 21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ight Arrow 22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ight Arrow 23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ight Arrow 29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ight Arrow 30"/>
          <p:cNvSpPr/>
          <p:nvPr/>
        </p:nvSpPr>
        <p:spPr>
          <a:xfrm>
            <a:off x="12380587" y="2172872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ight Arrow 31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ight Arrow 35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extBox 36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39" name="Oval 38"/>
          <p:cNvSpPr/>
          <p:nvPr/>
        </p:nvSpPr>
        <p:spPr>
          <a:xfrm>
            <a:off x="12423911" y="-4351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2621174" y="-117661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9096" y="4385356"/>
          <a:ext cx="11685576" cy="609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23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58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516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9683">
                <a:tc>
                  <a:txBody>
                    <a:bodyPr/>
                    <a:lstStyle/>
                    <a:p>
                      <a:pPr algn="l" fontAlgn="b"/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pt-BR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1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Contract</a:t>
                      </a: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renewal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Started.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 rot="16200000">
            <a:off x="-287126" y="4763989"/>
            <a:ext cx="1001868" cy="360602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3152" tIns="59681" rIns="119362" bIns="59681" anchor="ctr"/>
          <a:lstStyle>
            <a:defPPr>
              <a:defRPr lang="fr-FR"/>
            </a:defPPr>
            <a:lvl1pPr marL="4763" indent="-4763" algn="ctr" eaLnBrk="0" hangingPunct="0">
              <a:defRPr sz="1050">
                <a:solidFill>
                  <a:srgbClr val="FFFFFF"/>
                </a:solidFill>
                <a:ea typeface="ＭＳ Ｐゴシック" charset="-128"/>
              </a:defRPr>
            </a:lvl1pPr>
          </a:lstStyle>
          <a:p>
            <a:r>
              <a:rPr lang="pt-BR" sz="1600" b="1"/>
              <a:t>SW Mgt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6709877" y="221055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ight Arrow 41"/>
          <p:cNvSpPr/>
          <p:nvPr/>
        </p:nvSpPr>
        <p:spPr>
          <a:xfrm>
            <a:off x="6709877" y="160830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ight Arrow 42"/>
          <p:cNvSpPr/>
          <p:nvPr/>
        </p:nvSpPr>
        <p:spPr>
          <a:xfrm>
            <a:off x="7327286" y="160830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ight Arrow 53"/>
          <p:cNvSpPr/>
          <p:nvPr/>
        </p:nvSpPr>
        <p:spPr>
          <a:xfrm rot="18900000">
            <a:off x="8256228" y="221055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Oval 56"/>
          <p:cNvSpPr/>
          <p:nvPr/>
        </p:nvSpPr>
        <p:spPr>
          <a:xfrm>
            <a:off x="8292244" y="4754948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Oval 61"/>
          <p:cNvSpPr/>
          <p:nvPr/>
        </p:nvSpPr>
        <p:spPr>
          <a:xfrm>
            <a:off x="7363302" y="4754948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Oval 62"/>
          <p:cNvSpPr/>
          <p:nvPr/>
        </p:nvSpPr>
        <p:spPr>
          <a:xfrm>
            <a:off x="6745893" y="4754948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Oval 63"/>
          <p:cNvSpPr/>
          <p:nvPr/>
        </p:nvSpPr>
        <p:spPr>
          <a:xfrm>
            <a:off x="5878179" y="4754948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/>
          <p:cNvSpPr/>
          <p:nvPr/>
        </p:nvSpPr>
        <p:spPr>
          <a:xfrm>
            <a:off x="5878179" y="286148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Oval 57"/>
          <p:cNvSpPr/>
          <p:nvPr/>
        </p:nvSpPr>
        <p:spPr>
          <a:xfrm>
            <a:off x="6745893" y="285751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7363302" y="285751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8292244" y="2857511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ight Arrow 40"/>
          <p:cNvSpPr/>
          <p:nvPr/>
        </p:nvSpPr>
        <p:spPr>
          <a:xfrm>
            <a:off x="7327286" y="2210550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ight Arrow 43"/>
          <p:cNvSpPr/>
          <p:nvPr/>
        </p:nvSpPr>
        <p:spPr>
          <a:xfrm>
            <a:off x="5890555" y="3210565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ight Arrow 44"/>
          <p:cNvSpPr/>
          <p:nvPr/>
        </p:nvSpPr>
        <p:spPr>
          <a:xfrm>
            <a:off x="6684453" y="3210565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ight Arrow 45"/>
          <p:cNvSpPr/>
          <p:nvPr/>
        </p:nvSpPr>
        <p:spPr>
          <a:xfrm>
            <a:off x="7315094" y="3210565"/>
            <a:ext cx="288032" cy="19487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54" y="732320"/>
            <a:ext cx="4379910" cy="360127"/>
          </a:xfrm>
          <a:prstGeom prst="rect">
            <a:avLst/>
          </a:prstGeom>
        </p:spPr>
      </p:pic>
      <p:sp>
        <p:nvSpPr>
          <p:cNvPr id="48" name="Right Arrow 47"/>
          <p:cNvSpPr/>
          <p:nvPr/>
        </p:nvSpPr>
        <p:spPr>
          <a:xfrm>
            <a:off x="5890555" y="1594944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ight Arrow 48"/>
          <p:cNvSpPr/>
          <p:nvPr/>
        </p:nvSpPr>
        <p:spPr>
          <a:xfrm rot="2700000">
            <a:off x="5890554" y="2250204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183429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Network </a:t>
            </a:r>
            <a:br>
              <a:rPr lang="en-US"/>
            </a:br>
            <a:r>
              <a:rPr lang="en-US"/>
              <a:t>Telephony</a:t>
            </a:r>
            <a:br>
              <a:rPr lang="en-US"/>
            </a:br>
            <a:r>
              <a:rPr lang="en-US"/>
              <a:t>Collaboration</a:t>
            </a:r>
            <a:br>
              <a:rPr lang="en-US"/>
            </a:br>
            <a:r>
              <a:rPr lang="en-US"/>
              <a:t>Office Environment</a:t>
            </a:r>
          </a:p>
        </p:txBody>
      </p:sp>
    </p:spTree>
    <p:extLst>
      <p:ext uri="{BB962C8B-B14F-4D97-AF65-F5344CB8AC3E}">
        <p14:creationId xmlns:p14="http://schemas.microsoft.com/office/powerpoint/2010/main" val="782581713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ts_official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6288">
            <a:off x="149522" y="1025099"/>
            <a:ext cx="2124001" cy="139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353966" y="659001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12004" y="252001"/>
            <a:ext cx="10389641" cy="691028"/>
          </a:xfrm>
        </p:spPr>
        <p:txBody>
          <a:bodyPr/>
          <a:lstStyle/>
          <a:p>
            <a:r>
              <a:rPr lang="pt-BR" err="1"/>
              <a:t>Minimal</a:t>
            </a:r>
            <a:r>
              <a:rPr lang="pt-BR"/>
              <a:t> </a:t>
            </a:r>
            <a:r>
              <a:rPr lang="pt-BR" err="1"/>
              <a:t>Methodology</a:t>
            </a:r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460569" y="1945561"/>
            <a:ext cx="10396071" cy="466344"/>
          </a:xfrm>
        </p:spPr>
        <p:txBody>
          <a:bodyPr/>
          <a:lstStyle/>
          <a:p>
            <a:r>
              <a:rPr lang="en-US"/>
              <a:t>Target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370476" y="2436123"/>
            <a:ext cx="1048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NEW </a:t>
            </a:r>
            <a:r>
              <a:rPr lang="pt-BR" b="1" err="1"/>
              <a:t>projects</a:t>
            </a:r>
            <a:endParaRPr lang="pt-BR" b="1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err="1"/>
              <a:t>Projects</a:t>
            </a:r>
            <a:r>
              <a:rPr lang="pt-BR" b="1"/>
              <a:t> in </a:t>
            </a:r>
            <a:r>
              <a:rPr lang="pt-BR" b="1" err="1"/>
              <a:t>the</a:t>
            </a:r>
            <a:r>
              <a:rPr lang="pt-BR" b="1"/>
              <a:t> </a:t>
            </a:r>
            <a:r>
              <a:rPr lang="pt-BR" b="1" err="1"/>
              <a:t>initial</a:t>
            </a:r>
            <a:r>
              <a:rPr lang="pt-BR" b="1"/>
              <a:t> </a:t>
            </a:r>
            <a:r>
              <a:rPr lang="pt-BR" b="1" err="1"/>
              <a:t>phase</a:t>
            </a:r>
            <a:endParaRPr lang="pt-BR" b="1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460569" y="3372227"/>
            <a:ext cx="10396071" cy="466344"/>
          </a:xfrm>
        </p:spPr>
        <p:txBody>
          <a:bodyPr/>
          <a:lstStyle/>
          <a:p>
            <a:r>
              <a:rPr lang="en-US"/>
              <a:t>Items/Components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0476" y="3862789"/>
            <a:ext cx="10486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PID</a:t>
            </a:r>
            <a:endParaRPr lang="en-US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/>
              <a:t>MS-Project Schedule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/>
              <a:t>Monthly Status Report 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/>
              <a:t>Lessons Learned and </a:t>
            </a:r>
            <a:r>
              <a:rPr lang="en-US" b="1" err="1"/>
              <a:t>CloseOut</a:t>
            </a:r>
            <a:r>
              <a:rPr lang="en-US" b="1"/>
              <a:t> document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22313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83432" y="252001"/>
            <a:ext cx="5632063" cy="691028"/>
          </a:xfrm>
        </p:spPr>
        <p:txBody>
          <a:bodyPr/>
          <a:lstStyle/>
          <a:p>
            <a:r>
              <a:rPr lang="en-US"/>
              <a:t>Ethernet French MAN Revision</a:t>
            </a:r>
          </a:p>
          <a:p>
            <a:r>
              <a:rPr lang="en-US"/>
              <a:t>(COLT Migration)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53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Migrate all French Offices’s MAN Links from Verizon to Colt</a:t>
                      </a:r>
                    </a:p>
                    <a:p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Main Objective: Cost Reduction (~200 KEUR per year)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360 K</a:t>
                      </a:r>
                      <a:r>
                        <a:rPr lang="pt-BR" sz="1400" b="1" baseline="0" dirty="0"/>
                        <a:t>EUR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Eric Rolland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595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000" b="1" dirty="0"/>
                        <a:t>Project </a:t>
                      </a:r>
                      <a:r>
                        <a:rPr lang="pt-BR" sz="1000" b="1" dirty="0" err="1"/>
                        <a:t>Finished</a:t>
                      </a:r>
                      <a:r>
                        <a:rPr lang="pt-BR" sz="1000" b="1" dirty="0"/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000" b="0" dirty="0"/>
                        <a:t>2-month delay for Contract Signature due lot of</a:t>
                      </a:r>
                      <a:r>
                        <a:rPr lang="pt-BR" sz="1000" b="0" baseline="0" dirty="0"/>
                        <a:t> clauses negotiations between legal departments Technip </a:t>
                      </a:r>
                      <a:r>
                        <a:rPr lang="pt-BR" sz="1000" b="0" baseline="0" dirty="0" err="1"/>
                        <a:t>vs</a:t>
                      </a:r>
                      <a:r>
                        <a:rPr lang="pt-BR" sz="1000" b="0" baseline="0" dirty="0"/>
                        <a:t> </a:t>
                      </a:r>
                      <a:r>
                        <a:rPr lang="pt-BR" sz="1000" b="0" baseline="0" dirty="0" err="1"/>
                        <a:t>Colt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000" b="0" baseline="0" dirty="0"/>
                        <a:t>Some </a:t>
                      </a:r>
                      <a:r>
                        <a:rPr lang="pt-BR" sz="1000" b="0" baseline="0" dirty="0" err="1"/>
                        <a:t>delays</a:t>
                      </a:r>
                      <a:r>
                        <a:rPr lang="pt-BR" sz="1000" b="0" baseline="0" dirty="0"/>
                        <a:t> </a:t>
                      </a:r>
                      <a:r>
                        <a:rPr lang="pt-BR" sz="1000" b="0" baseline="0" dirty="0" err="1"/>
                        <a:t>due</a:t>
                      </a:r>
                      <a:r>
                        <a:rPr lang="pt-BR" sz="1000" b="0" baseline="0" dirty="0"/>
                        <a:t> </a:t>
                      </a:r>
                      <a:r>
                        <a:rPr lang="pt-BR" sz="1000" b="0" baseline="0" dirty="0" err="1"/>
                        <a:t>to</a:t>
                      </a:r>
                      <a:r>
                        <a:rPr lang="pt-BR" sz="1000" b="0" baseline="0" dirty="0"/>
                        <a:t> </a:t>
                      </a:r>
                      <a:r>
                        <a:rPr lang="pt-BR" sz="1000" b="0" baseline="0" dirty="0" err="1"/>
                        <a:t>errors</a:t>
                      </a:r>
                      <a:r>
                        <a:rPr lang="pt-BR" sz="1000" b="0" baseline="0" dirty="0"/>
                        <a:t> </a:t>
                      </a:r>
                      <a:r>
                        <a:rPr lang="pt-BR" sz="1000" b="0" baseline="0" dirty="0" err="1"/>
                        <a:t>from</a:t>
                      </a:r>
                      <a:r>
                        <a:rPr lang="pt-BR" sz="1000" b="0" baseline="0" dirty="0"/>
                        <a:t> </a:t>
                      </a:r>
                      <a:r>
                        <a:rPr lang="pt-BR" sz="1000" b="0" baseline="0" dirty="0" err="1"/>
                        <a:t>Colt</a:t>
                      </a:r>
                      <a:r>
                        <a:rPr lang="pt-BR" sz="1000" b="0" baseline="0" dirty="0"/>
                        <a:t> deliveries</a:t>
                      </a:r>
                      <a:endParaRPr lang="pt-BR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endParaRPr lang="pt-BR" sz="10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590356"/>
            <a:ext cx="5256584" cy="79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4509120"/>
            <a:ext cx="5256584" cy="2304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9" name="TextBox 58"/>
          <p:cNvSpPr txBox="1"/>
          <p:nvPr/>
        </p:nvSpPr>
        <p:spPr>
          <a:xfrm>
            <a:off x="1775520" y="3562646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Planned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sp>
        <p:nvSpPr>
          <p:cNvPr id="60" name="TextBox 59"/>
          <p:cNvSpPr txBox="1"/>
          <p:nvPr/>
        </p:nvSpPr>
        <p:spPr>
          <a:xfrm>
            <a:off x="551384" y="3780992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Project </a:t>
            </a:r>
            <a:r>
              <a:rPr lang="pt-BR" sz="1200" err="1"/>
              <a:t>Finished</a:t>
            </a:r>
            <a:endParaRPr lang="en-US" altLang="en-US" sz="12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573016"/>
          <a:ext cx="5832648" cy="30051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20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447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Technical High</a:t>
                      </a:r>
                      <a:r>
                        <a:rPr lang="pt-BR" sz="1200" b="1" baseline="0" dirty="0"/>
                        <a:t> Level Design Defined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30-Jun-15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30-Jun-15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447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RFP Completed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28-Jul-15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28-Jul-15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447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Contract Formally Signed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15-Sep-15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16-Nov-15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447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Migration: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Adria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30-Oct-15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17-Mar-16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1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Migration: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Genesis Puteaux &amp; Rueil Malmaison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18-Dec-15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31-Mar-16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447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Migration: TCS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18-Dec-15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06-Apr-16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447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Migration: Le Trait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18-Dec-15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13-Apr-16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447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Migration: Lyon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18-Dec-15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22-Jun-16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deviation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deviation ≥ 20%</a:t>
            </a:r>
          </a:p>
        </p:txBody>
      </p:sp>
      <p:sp>
        <p:nvSpPr>
          <p:cNvPr id="71" name="Right Arrow 70"/>
          <p:cNvSpPr/>
          <p:nvPr/>
        </p:nvSpPr>
        <p:spPr>
          <a:xfrm rot="2700000">
            <a:off x="13233176" y="19091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extBox 71"/>
          <p:cNvSpPr txBox="1"/>
          <p:nvPr/>
        </p:nvSpPr>
        <p:spPr>
          <a:xfrm>
            <a:off x="1775520" y="4520153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>
                <a:solidFill>
                  <a:srgbClr val="FF0000"/>
                </a:solidFill>
              </a:rPr>
              <a:t>Annual</a:t>
            </a:r>
            <a:r>
              <a:rPr lang="pt-BR" sz="1200" b="1">
                <a:solidFill>
                  <a:srgbClr val="FF0000"/>
                </a:solidFill>
              </a:rPr>
              <a:t> </a:t>
            </a:r>
            <a:r>
              <a:rPr lang="pt-BR" sz="1200" b="1" err="1">
                <a:solidFill>
                  <a:srgbClr val="FF0000"/>
                </a:solidFill>
              </a:rPr>
              <a:t>Savings</a:t>
            </a:r>
            <a:r>
              <a:rPr lang="pt-BR" sz="1200" b="1">
                <a:solidFill>
                  <a:srgbClr val="FF0000"/>
                </a:solidFill>
              </a:rPr>
              <a:t> (EUR)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1384" y="4942909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Genesis Paris	: 12.288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Adria</a:t>
            </a:r>
            <a:r>
              <a:rPr lang="pt-BR" sz="1200"/>
              <a:t> Tower	: 15.624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Lyon		: 25.668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Le </a:t>
            </a:r>
            <a:r>
              <a:rPr lang="pt-BR" sz="1200" err="1"/>
              <a:t>Trait</a:t>
            </a:r>
            <a:r>
              <a:rPr lang="pt-BR" sz="1200"/>
              <a:t>		: 43.512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Rueil</a:t>
            </a:r>
            <a:r>
              <a:rPr lang="pt-BR" sz="1200"/>
              <a:t> M.		: 44.820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TCS		: 10.524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Clinchy</a:t>
            </a:r>
            <a:r>
              <a:rPr lang="pt-BR" sz="1200"/>
              <a:t> DC	: 24.648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Saint Denis DC	: 21.636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</p:txBody>
      </p:sp>
      <p:sp>
        <p:nvSpPr>
          <p:cNvPr id="74" name="Rectangle 73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751886" y="735114"/>
            <a:ext cx="4330089" cy="2079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535932" y="722756"/>
            <a:ext cx="600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100%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719219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Global Progress</a:t>
            </a:r>
          </a:p>
        </p:txBody>
      </p:sp>
      <p:sp>
        <p:nvSpPr>
          <p:cNvPr id="78" name="Oval 77"/>
          <p:cNvSpPr/>
          <p:nvPr/>
        </p:nvSpPr>
        <p:spPr>
          <a:xfrm>
            <a:off x="9768408" y="2403636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Oval 78"/>
          <p:cNvSpPr/>
          <p:nvPr/>
        </p:nvSpPr>
        <p:spPr>
          <a:xfrm>
            <a:off x="9768408" y="2832130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Oval 79"/>
          <p:cNvSpPr/>
          <p:nvPr/>
        </p:nvSpPr>
        <p:spPr>
          <a:xfrm>
            <a:off x="9768408" y="3217282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1" name="Group 80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82" name="Chevron 81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85" name="Chevron 84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6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88" name="Chevron 87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91" name="Chevron 90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2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/>
                <a:t>Close-out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3641856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83432" y="252001"/>
            <a:ext cx="5632063" cy="691028"/>
          </a:xfrm>
        </p:spPr>
        <p:txBody>
          <a:bodyPr/>
          <a:lstStyle/>
          <a:p>
            <a:r>
              <a:rPr lang="en-US"/>
              <a:t>Verizon ACT Study</a:t>
            </a:r>
          </a:p>
          <a:p>
            <a:r>
              <a:rPr lang="en-US"/>
              <a:t>(Accelerated Cost Transformation)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53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Verizon will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perform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our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environment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reach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3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objectives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1-) Cost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reduction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2-)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Flexibility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approach  3-)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Consolidation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/new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services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included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in the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scope</a:t>
                      </a:r>
                      <a:endParaRPr lang="pt-BR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Eric Rolland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51886" y="734660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23967" y="734723"/>
            <a:ext cx="4054152" cy="234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81181" y="719484"/>
            <a:ext cx="1052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95%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95484" y="719484"/>
            <a:ext cx="131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>
                    <a:lumMod val="95000"/>
                  </a:srgbClr>
                </a:solidFill>
                <a:cs typeface="Arial" charset="0"/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  <a:solidFill>
            <a:schemeClr val="accent4"/>
          </a:solidFill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  <a:solidFill>
            <a:schemeClr val="accent1"/>
          </a:solidFill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68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000" b="1" baseline="0" dirty="0"/>
                        <a:t>Data </a:t>
                      </a:r>
                      <a:r>
                        <a:rPr lang="pt-BR" sz="1000" b="1" baseline="0" dirty="0" err="1"/>
                        <a:t>collected</a:t>
                      </a:r>
                      <a:r>
                        <a:rPr lang="pt-BR" sz="1000" b="1" baseline="0" dirty="0"/>
                        <a:t> </a:t>
                      </a:r>
                      <a:r>
                        <a:rPr lang="pt-BR" sz="1000" b="1" baseline="0" dirty="0" err="1"/>
                        <a:t>was</a:t>
                      </a:r>
                      <a:r>
                        <a:rPr lang="pt-BR" sz="1000" b="1" baseline="0" dirty="0"/>
                        <a:t> </a:t>
                      </a:r>
                      <a:r>
                        <a:rPr lang="pt-BR" sz="1000" b="1" baseline="0" dirty="0" err="1"/>
                        <a:t>not</a:t>
                      </a:r>
                      <a:r>
                        <a:rPr lang="pt-BR" sz="1000" b="1" baseline="0" dirty="0"/>
                        <a:t> </a:t>
                      </a:r>
                      <a:r>
                        <a:rPr lang="pt-BR" sz="1000" b="1" baseline="0" dirty="0" err="1"/>
                        <a:t>detailed</a:t>
                      </a:r>
                      <a:r>
                        <a:rPr lang="pt-BR" sz="1000" b="1" baseline="0" dirty="0"/>
                        <a:t> as </a:t>
                      </a:r>
                      <a:r>
                        <a:rPr lang="pt-BR" sz="1000" b="1" baseline="0" dirty="0" err="1"/>
                        <a:t>expected</a:t>
                      </a:r>
                      <a:r>
                        <a:rPr lang="pt-BR" sz="1000" b="1" baseline="0" dirty="0"/>
                        <a:t> </a:t>
                      </a:r>
                      <a:r>
                        <a:rPr lang="pt-BR" sz="1000" b="1" baseline="0" dirty="0" err="1"/>
                        <a:t>to</a:t>
                      </a:r>
                      <a:r>
                        <a:rPr lang="pt-BR" sz="1000" b="1" baseline="0" dirty="0"/>
                        <a:t> </a:t>
                      </a:r>
                      <a:r>
                        <a:rPr lang="pt-BR" sz="1000" b="1" baseline="0" dirty="0" err="1"/>
                        <a:t>permit</a:t>
                      </a:r>
                      <a:r>
                        <a:rPr lang="pt-BR" sz="1000" b="1" baseline="0" dirty="0"/>
                        <a:t> </a:t>
                      </a:r>
                      <a:r>
                        <a:rPr lang="pt-BR" sz="1000" b="1" baseline="0" dirty="0" err="1"/>
                        <a:t>Verizon</a:t>
                      </a:r>
                      <a:r>
                        <a:rPr lang="pt-BR" sz="1000" b="1" baseline="0" dirty="0"/>
                        <a:t> a </a:t>
                      </a:r>
                      <a:r>
                        <a:rPr lang="pt-BR" sz="1000" b="1" baseline="0" dirty="0" err="1"/>
                        <a:t>deep</a:t>
                      </a:r>
                      <a:r>
                        <a:rPr lang="pt-BR" sz="1000" b="1" baseline="0" dirty="0"/>
                        <a:t> </a:t>
                      </a:r>
                      <a:r>
                        <a:rPr lang="pt-BR" sz="1000" b="1" baseline="0" dirty="0" err="1"/>
                        <a:t>analysis</a:t>
                      </a:r>
                      <a:r>
                        <a:rPr lang="pt-BR" sz="1000" b="1" baseline="0" dirty="0"/>
                        <a:t>.</a:t>
                      </a:r>
                    </a:p>
                    <a:p>
                      <a:r>
                        <a:rPr lang="pt-BR" sz="1000" b="1" baseline="0" dirty="0" err="1"/>
                        <a:t>Inventory</a:t>
                      </a:r>
                      <a:r>
                        <a:rPr lang="pt-BR" sz="1000" b="1" baseline="0" dirty="0"/>
                        <a:t> </a:t>
                      </a:r>
                      <a:r>
                        <a:rPr lang="pt-BR" sz="1000" b="1" baseline="0" dirty="0" err="1"/>
                        <a:t>finished</a:t>
                      </a:r>
                      <a:r>
                        <a:rPr lang="pt-BR" sz="1000" b="1" baseline="0" dirty="0"/>
                        <a:t> </a:t>
                      </a:r>
                      <a:r>
                        <a:rPr lang="pt-BR" sz="1000" b="1" baseline="0" dirty="0" err="1"/>
                        <a:t>due</a:t>
                      </a:r>
                      <a:r>
                        <a:rPr lang="pt-BR" sz="1000" b="1" baseline="0" dirty="0"/>
                        <a:t> </a:t>
                      </a:r>
                      <a:r>
                        <a:rPr lang="pt-BR" sz="1000" b="1" baseline="0" dirty="0" err="1"/>
                        <a:t>to</a:t>
                      </a:r>
                      <a:r>
                        <a:rPr lang="pt-BR" sz="1000" b="1" baseline="0" dirty="0"/>
                        <a:t> </a:t>
                      </a:r>
                      <a:r>
                        <a:rPr lang="pt-BR" sz="1000" b="1" baseline="0" dirty="0" err="1"/>
                        <a:t>Verizon</a:t>
                      </a:r>
                      <a:r>
                        <a:rPr lang="pt-BR" sz="1000" b="1" baseline="0" dirty="0"/>
                        <a:t> Schedule </a:t>
                      </a:r>
                      <a:r>
                        <a:rPr lang="pt-BR" sz="1000" b="1" baseline="0" dirty="0" err="1"/>
                        <a:t>constraint</a:t>
                      </a:r>
                      <a:r>
                        <a:rPr lang="pt-BR" sz="1000" b="1" baseline="0" dirty="0"/>
                        <a:t>.</a:t>
                      </a:r>
                      <a:endParaRPr lang="pt-B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alert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VERIZON </a:t>
                      </a:r>
                      <a:r>
                        <a:rPr lang="pt-BR" sz="10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could be more general </a:t>
                      </a:r>
                      <a:r>
                        <a:rPr lang="pt-BR" sz="10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than</a:t>
                      </a: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expected due to delay in </a:t>
                      </a:r>
                      <a:r>
                        <a:rPr lang="pt-BR" sz="10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inventory</a:t>
                      </a: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task</a:t>
                      </a: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</a:t>
                      </a: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collected</a:t>
                      </a:r>
                      <a:r>
                        <a:rPr lang="pt-BR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Oval 53"/>
          <p:cNvSpPr/>
          <p:nvPr/>
        </p:nvSpPr>
        <p:spPr>
          <a:xfrm>
            <a:off x="9690365" y="2679480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10778135" y="2640410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360" y="3759031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5360" y="5308746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3472" y="3830760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Activities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75520" y="5273975"/>
            <a:ext cx="264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Planned for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next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Period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380" y="4121202"/>
            <a:ext cx="4896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Security workshop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End of inventory tasks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Verizon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has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presented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the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ACT Final Report.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Verizon Study conclusions was presented to each Region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200">
              <a:solidFill>
                <a:srgbClr val="1E1E1E"/>
              </a:solidFill>
              <a:cs typeface="Arial" charset="0"/>
            </a:endParaRP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200">
              <a:solidFill>
                <a:srgbClr val="1E1E1E"/>
              </a:solidFill>
              <a:cs typeface="Arial" charset="0"/>
            </a:endParaRP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200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46100" y="557617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Feedbacks will be consolidated and reverted to Verizon until mid Sept.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200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770739"/>
          <a:ext cx="5832648" cy="3109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Kick</a:t>
                      </a:r>
                      <a:r>
                        <a:rPr lang="pt-BR" sz="1200" b="1" baseline="0" dirty="0"/>
                        <a:t> off Workshop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Mar, 8th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Mar, 9th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Technip</a:t>
                      </a:r>
                      <a:r>
                        <a:rPr lang="pt-BR" sz="1200" b="1" baseline="0" dirty="0"/>
                        <a:t> data collection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Mar,</a:t>
                      </a:r>
                      <a:r>
                        <a:rPr lang="pt-BR" sz="1200" b="1" baseline="0" dirty="0"/>
                        <a:t> 11th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May, 15th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Security/cloud workshop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Apr, 4th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Apr, 4th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Solution Architecture 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Apr, 4th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May, 18th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Financial Viability Assessment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May, 3rd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Jun, 3rd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completion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Jun, 3rd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Jun, 15th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Presentation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ITMC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Jun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21st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Jun</a:t>
                      </a:r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21st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Verizon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Study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ITDs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30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deviation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deviation ≥ 20%</a:t>
            </a:r>
          </a:p>
        </p:txBody>
      </p:sp>
      <p:sp>
        <p:nvSpPr>
          <p:cNvPr id="71" name="Right Arrow 70"/>
          <p:cNvSpPr/>
          <p:nvPr/>
        </p:nvSpPr>
        <p:spPr>
          <a:xfrm rot="2700000">
            <a:off x="13233176" y="19091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9690365" y="3077221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4" name="Right Arrow 73"/>
          <p:cNvSpPr/>
          <p:nvPr/>
        </p:nvSpPr>
        <p:spPr>
          <a:xfrm>
            <a:off x="10778119" y="302283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12690337" y="2197646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0" name="Right Arrow 49"/>
          <p:cNvSpPr/>
          <p:nvPr/>
        </p:nvSpPr>
        <p:spPr>
          <a:xfrm rot="18900000">
            <a:off x="10778119" y="2275063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9690365" y="2276872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92092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441115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62979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Phone Cost Reduction - EMEA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/>
                        <a:t>Move the telephony design in specific sites to use a full Verizon VOIP Infrastructure.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dirty="0" err="1"/>
                        <a:t>Main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goal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is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cost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reduction</a:t>
                      </a:r>
                      <a:r>
                        <a:rPr lang="pt-BR" sz="1400" baseline="0" dirty="0"/>
                        <a:t>.</a:t>
                      </a:r>
                      <a:endParaRPr lang="pt-BR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Telephony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Muriel Rozenbaum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51886" y="719118"/>
            <a:ext cx="1727038" cy="2239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38486" y="692696"/>
            <a:ext cx="501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45%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A2F85">
                    <a:lumMod val="75000"/>
                  </a:srgbClr>
                </a:solidFill>
                <a:cs typeface="Arial" charset="0"/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Planning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Schedule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going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356992"/>
            <a:ext cx="5256584" cy="136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5360" y="4785292"/>
            <a:ext cx="5256000" cy="201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512" y="3368025"/>
            <a:ext cx="2716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Activities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376" y="3548306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Technip Umbilicals (Newcastle) and Forsys London have already implemented this solution successfully.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Zoetemeer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has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a Telecom local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contract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(36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months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),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therefore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is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out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of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scope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for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now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Paris will start a Pilot in October.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 err="1">
                <a:solidFill>
                  <a:srgbClr val="1E1E1E"/>
                </a:solidFill>
              </a:rPr>
              <a:t>Due</a:t>
            </a:r>
            <a:r>
              <a:rPr lang="pt-BR" sz="1200">
                <a:solidFill>
                  <a:srgbClr val="1E1E1E"/>
                </a:solidFill>
              </a:rPr>
              <a:t> </a:t>
            </a:r>
            <a:r>
              <a:rPr lang="pt-BR" sz="1200" err="1">
                <a:solidFill>
                  <a:srgbClr val="1E1E1E"/>
                </a:solidFill>
              </a:rPr>
              <a:t>to</a:t>
            </a:r>
            <a:r>
              <a:rPr lang="pt-BR" sz="1200">
                <a:solidFill>
                  <a:srgbClr val="1E1E1E"/>
                </a:solidFill>
              </a:rPr>
              <a:t> </a:t>
            </a:r>
            <a:r>
              <a:rPr lang="pt-BR" sz="1200" err="1">
                <a:solidFill>
                  <a:srgbClr val="1E1E1E"/>
                </a:solidFill>
              </a:rPr>
              <a:t>contract</a:t>
            </a:r>
            <a:r>
              <a:rPr lang="pt-BR" sz="1200">
                <a:solidFill>
                  <a:srgbClr val="1E1E1E"/>
                </a:solidFill>
              </a:rPr>
              <a:t> </a:t>
            </a:r>
            <a:r>
              <a:rPr lang="pt-BR" sz="1200" err="1">
                <a:solidFill>
                  <a:srgbClr val="1E1E1E"/>
                </a:solidFill>
              </a:rPr>
              <a:t>aspects</a:t>
            </a:r>
            <a:r>
              <a:rPr lang="pt-BR" sz="1200">
                <a:solidFill>
                  <a:srgbClr val="1E1E1E"/>
                </a:solidFill>
              </a:rPr>
              <a:t>, France </a:t>
            </a:r>
            <a:r>
              <a:rPr lang="pt-BR" sz="1200" err="1">
                <a:solidFill>
                  <a:srgbClr val="1E1E1E"/>
                </a:solidFill>
              </a:rPr>
              <a:t>will</a:t>
            </a:r>
            <a:r>
              <a:rPr lang="pt-BR" sz="1200">
                <a:solidFill>
                  <a:srgbClr val="1E1E1E"/>
                </a:solidFill>
              </a:rPr>
              <a:t> </a:t>
            </a:r>
            <a:r>
              <a:rPr lang="pt-BR" sz="1200" err="1">
                <a:solidFill>
                  <a:srgbClr val="1E1E1E"/>
                </a:solidFill>
              </a:rPr>
              <a:t>be</a:t>
            </a:r>
            <a:r>
              <a:rPr lang="pt-BR" sz="1200">
                <a:solidFill>
                  <a:srgbClr val="1E1E1E"/>
                </a:solidFill>
              </a:rPr>
              <a:t> </a:t>
            </a:r>
            <a:r>
              <a:rPr lang="pt-BR" sz="1200" err="1">
                <a:solidFill>
                  <a:srgbClr val="1E1E1E"/>
                </a:solidFill>
              </a:rPr>
              <a:t>rollout</a:t>
            </a:r>
            <a:r>
              <a:rPr lang="pt-BR" sz="1200">
                <a:solidFill>
                  <a:srgbClr val="1E1E1E"/>
                </a:solidFill>
              </a:rPr>
              <a:t> in </a:t>
            </a:r>
            <a:r>
              <a:rPr lang="pt-BR" sz="1200" err="1">
                <a:solidFill>
                  <a:srgbClr val="1E1E1E"/>
                </a:solidFill>
              </a:rPr>
              <a:t>March</a:t>
            </a:r>
            <a:r>
              <a:rPr lang="pt-BR" sz="1200">
                <a:solidFill>
                  <a:srgbClr val="1E1E1E"/>
                </a:solidFill>
              </a:rPr>
              <a:t>/17.</a:t>
            </a:r>
            <a:endParaRPr lang="pt-BR" sz="1200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824167"/>
              </p:ext>
            </p:extLst>
          </p:nvPr>
        </p:nvGraphicFramePr>
        <p:xfrm>
          <a:off x="5663952" y="3356992"/>
          <a:ext cx="5832648" cy="24079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err="1"/>
                        <a:t>Kick</a:t>
                      </a:r>
                      <a:r>
                        <a:rPr lang="pt-BR" sz="1200" b="1" dirty="0"/>
                        <a:t> Off 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Apr</a:t>
                      </a:r>
                      <a:r>
                        <a:rPr lang="pt-BR" sz="1200" b="1" dirty="0"/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 err="1"/>
                        <a:t>Apr</a:t>
                      </a:r>
                      <a:r>
                        <a:rPr lang="pt-BR" sz="1200" b="1" dirty="0"/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Project Documentation (PID)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May/16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 err="1"/>
                        <a:t>Jun</a:t>
                      </a:r>
                      <a:r>
                        <a:rPr lang="pt-BR" sz="1200" b="1" dirty="0"/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Presentation to defined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sites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May/16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Acceptance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Regions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Jun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Paris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Pilot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France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Implementation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Mar/17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≥ 20%</a:t>
            </a:r>
          </a:p>
        </p:txBody>
      </p:sp>
      <p:sp>
        <p:nvSpPr>
          <p:cNvPr id="72" name="Oval 71"/>
          <p:cNvSpPr/>
          <p:nvPr/>
        </p:nvSpPr>
        <p:spPr>
          <a:xfrm>
            <a:off x="9743571" y="2324497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3" name="Right Arrow 72"/>
          <p:cNvSpPr/>
          <p:nvPr/>
        </p:nvSpPr>
        <p:spPr>
          <a:xfrm>
            <a:off x="10760287" y="228668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9743571" y="2686864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5" name="Right Arrow 74"/>
          <p:cNvSpPr/>
          <p:nvPr/>
        </p:nvSpPr>
        <p:spPr>
          <a:xfrm>
            <a:off x="10760287" y="264905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9743571" y="3045235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7" name="Right Arrow 76"/>
          <p:cNvSpPr/>
          <p:nvPr/>
        </p:nvSpPr>
        <p:spPr>
          <a:xfrm>
            <a:off x="10760287" y="300742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775520" y="4733770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FF0000"/>
                </a:solidFill>
                <a:cs typeface="Arial" charset="0"/>
              </a:rPr>
              <a:t>Annual</a:t>
            </a:r>
            <a:r>
              <a:rPr lang="pt-BR" sz="1200" b="1">
                <a:solidFill>
                  <a:srgbClr val="FF0000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FF0000"/>
                </a:solidFill>
                <a:cs typeface="Arial" charset="0"/>
              </a:rPr>
              <a:t>Savings</a:t>
            </a:r>
            <a:r>
              <a:rPr lang="pt-BR" sz="1200" b="1">
                <a:solidFill>
                  <a:srgbClr val="FF0000"/>
                </a:solidFill>
                <a:cs typeface="Arial" charset="0"/>
              </a:rPr>
              <a:t> (EUR)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1384" y="4923916"/>
            <a:ext cx="4896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Newcastle	: 29.187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Aberdeen	: 60.495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London		: 32.574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France	 	: 96.492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Spain		: 29.989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Rome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		: in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analysis</a:t>
            </a:r>
            <a:endParaRPr lang="pt-BR" sz="1200">
              <a:solidFill>
                <a:srgbClr val="1E1E1E"/>
              </a:solidFill>
              <a:cs typeface="Arial" charset="0"/>
            </a:endParaRP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Frankfurt		: in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analysis</a:t>
            </a:r>
            <a:endParaRPr lang="pt-BR" sz="1200">
              <a:solidFill>
                <a:srgbClr val="1E1E1E"/>
              </a:solidFill>
              <a:cs typeface="Arial" charset="0"/>
            </a:endParaRP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Zoetemeer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	: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not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applicable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due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to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existing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local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contract</a:t>
            </a:r>
            <a:endParaRPr lang="pt-BR" sz="1200">
              <a:solidFill>
                <a:srgbClr val="1E1E1E"/>
              </a:solidFill>
              <a:cs typeface="Arial" charset="0"/>
            </a:endParaRP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100">
              <a:solidFill>
                <a:srgbClr val="1E1E1E"/>
              </a:solidFill>
              <a:cs typeface="Arial" charset="0"/>
            </a:endParaRP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TOTAL	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	: 248.737</a:t>
            </a:r>
          </a:p>
        </p:txBody>
      </p:sp>
    </p:spTree>
    <p:extLst>
      <p:ext uri="{BB962C8B-B14F-4D97-AF65-F5344CB8AC3E}">
        <p14:creationId xmlns:p14="http://schemas.microsoft.com/office/powerpoint/2010/main" val="797771094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Telephony Migration to </a:t>
            </a:r>
            <a:r>
              <a:rPr lang="en-US" err="1"/>
              <a:t>SfB</a:t>
            </a:r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300" dirty="0" err="1"/>
                        <a:t>Replace</a:t>
                      </a:r>
                      <a:r>
                        <a:rPr lang="pt-BR" sz="1300" baseline="0" dirty="0"/>
                        <a:t> </a:t>
                      </a:r>
                      <a:r>
                        <a:rPr lang="pt-BR" sz="1300" baseline="0" dirty="0" err="1"/>
                        <a:t>the</a:t>
                      </a:r>
                      <a:r>
                        <a:rPr lang="pt-BR" sz="1300" baseline="0" dirty="0"/>
                        <a:t> IP Telephony Systems </a:t>
                      </a:r>
                      <a:r>
                        <a:rPr lang="pt-BR" sz="1300" baseline="0" dirty="0" err="1"/>
                        <a:t>from</a:t>
                      </a:r>
                      <a:r>
                        <a:rPr lang="pt-BR" sz="1300" baseline="0" dirty="0"/>
                        <a:t> a </a:t>
                      </a:r>
                      <a:r>
                        <a:rPr lang="pt-BR" sz="1300" baseline="0" dirty="0" err="1"/>
                        <a:t>Pilot</a:t>
                      </a:r>
                      <a:r>
                        <a:rPr lang="pt-BR" sz="1300" baseline="0" dirty="0"/>
                        <a:t> site </a:t>
                      </a:r>
                      <a:r>
                        <a:rPr lang="pt-BR" sz="1300" baseline="0" dirty="0" err="1"/>
                        <a:t>by</a:t>
                      </a:r>
                      <a:r>
                        <a:rPr lang="pt-BR" sz="1300" baseline="0" dirty="0"/>
                        <a:t> MS Skype for Business </a:t>
                      </a:r>
                      <a:r>
                        <a:rPr lang="pt-BR" sz="1300" baseline="0" dirty="0" err="1"/>
                        <a:t>and</a:t>
                      </a:r>
                      <a:r>
                        <a:rPr lang="pt-BR" sz="1300" baseline="0" dirty="0"/>
                        <a:t> define </a:t>
                      </a:r>
                      <a:r>
                        <a:rPr lang="pt-BR" sz="1300" baseline="0" dirty="0" err="1"/>
                        <a:t>Technip</a:t>
                      </a:r>
                      <a:r>
                        <a:rPr lang="pt-BR" sz="1300" baseline="0" dirty="0"/>
                        <a:t> </a:t>
                      </a:r>
                      <a:r>
                        <a:rPr lang="pt-BR" sz="1300" baseline="0" dirty="0" err="1"/>
                        <a:t>long</a:t>
                      </a:r>
                      <a:r>
                        <a:rPr lang="pt-BR" sz="1300" baseline="0" dirty="0"/>
                        <a:t> </a:t>
                      </a:r>
                      <a:r>
                        <a:rPr lang="pt-BR" sz="1300" baseline="0" dirty="0" err="1"/>
                        <a:t>term</a:t>
                      </a:r>
                      <a:r>
                        <a:rPr lang="pt-BR" sz="1300" baseline="0" dirty="0"/>
                        <a:t> </a:t>
                      </a:r>
                      <a:r>
                        <a:rPr lang="pt-BR" sz="1300" baseline="0" dirty="0" err="1"/>
                        <a:t>strategy</a:t>
                      </a:r>
                      <a:r>
                        <a:rPr lang="pt-BR" sz="1300" baseline="0" dirty="0"/>
                        <a:t>.</a:t>
                      </a:r>
                      <a:endParaRPr lang="pt-BR" sz="13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Telephony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Graem</a:t>
                      </a:r>
                      <a:r>
                        <a:rPr lang="pt-BR" sz="1400" b="1" baseline="0" dirty="0"/>
                        <a:t>e Ross / Alister</a:t>
                      </a:r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7" y="731770"/>
            <a:ext cx="64193" cy="249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/>
              <a:t>2%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Defining</a:t>
                      </a:r>
                      <a:r>
                        <a:rPr lang="pt-BR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group</a:t>
                      </a:r>
                      <a:r>
                        <a:rPr lang="pt-BR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strategy</a:t>
                      </a:r>
                      <a:r>
                        <a:rPr lang="pt-BR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move </a:t>
                      </a:r>
                      <a:r>
                        <a:rPr lang="pt-BR" sz="1400" b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pt-BR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existing</a:t>
                      </a:r>
                      <a:r>
                        <a:rPr lang="pt-BR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telephony</a:t>
                      </a:r>
                      <a:r>
                        <a:rPr lang="pt-BR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systems </a:t>
                      </a:r>
                      <a:r>
                        <a:rPr lang="pt-BR" sz="1400" b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SfB</a:t>
                      </a:r>
                      <a:endParaRPr lang="pt-BR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35699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</a:t>
            </a:r>
            <a:r>
              <a:rPr lang="pt-BR" sz="1200" b="1" err="1"/>
              <a:t>Completed</a:t>
            </a:r>
            <a:r>
              <a:rPr lang="pt-BR" sz="1200" b="1"/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13716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Project </a:t>
                      </a:r>
                      <a:r>
                        <a:rPr lang="pt-BR" sz="1200" b="1" dirty="0" err="1"/>
                        <a:t>Kick</a:t>
                      </a:r>
                      <a:r>
                        <a:rPr lang="pt-BR" sz="1200" b="1" dirty="0"/>
                        <a:t>-off</a:t>
                      </a:r>
                      <a:r>
                        <a:rPr lang="pt-BR" sz="1200" b="1" baseline="0" dirty="0"/>
                        <a:t> meeting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21/07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21/07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Project Planning </a:t>
                      </a:r>
                      <a:r>
                        <a:rPr lang="pt-BR" sz="1200" b="1" dirty="0" err="1"/>
                        <a:t>and</a:t>
                      </a:r>
                      <a:r>
                        <a:rPr lang="pt-BR" sz="1200" b="1" dirty="0"/>
                        <a:t> Schedule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30/09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79376" y="3728065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Project </a:t>
            </a:r>
            <a:r>
              <a:rPr lang="pt-BR" sz="1200" err="1"/>
              <a:t>kick</a:t>
            </a:r>
            <a:r>
              <a:rPr lang="pt-BR" sz="1200"/>
              <a:t>-off meeting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8468" y="5312241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Create</a:t>
            </a:r>
            <a:r>
              <a:rPr lang="pt-BR" sz="1200"/>
              <a:t> </a:t>
            </a:r>
            <a:r>
              <a:rPr lang="pt-BR" sz="1200" err="1"/>
              <a:t>the</a:t>
            </a:r>
            <a:r>
              <a:rPr lang="pt-BR" sz="1200"/>
              <a:t> </a:t>
            </a:r>
            <a:r>
              <a:rPr lang="pt-BR" sz="1200" err="1"/>
              <a:t>planning</a:t>
            </a:r>
            <a:r>
              <a:rPr lang="pt-BR" sz="1200"/>
              <a:t> </a:t>
            </a:r>
            <a:r>
              <a:rPr lang="pt-BR" sz="1200" err="1"/>
              <a:t>and</a:t>
            </a:r>
            <a:r>
              <a:rPr lang="pt-BR" sz="1200"/>
              <a:t> </a:t>
            </a:r>
            <a:r>
              <a:rPr lang="pt-BR" sz="1200" err="1"/>
              <a:t>the</a:t>
            </a:r>
            <a:r>
              <a:rPr lang="pt-BR" sz="1200"/>
              <a:t> </a:t>
            </a:r>
            <a:r>
              <a:rPr lang="pt-BR" sz="1200" err="1"/>
              <a:t>strategy</a:t>
            </a:r>
            <a:r>
              <a:rPr lang="pt-BR" sz="1200"/>
              <a:t>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address</a:t>
            </a:r>
            <a:r>
              <a:rPr lang="pt-BR" sz="1200"/>
              <a:t> </a:t>
            </a:r>
            <a:r>
              <a:rPr lang="pt-BR" sz="1200" err="1"/>
              <a:t>this</a:t>
            </a:r>
            <a:r>
              <a:rPr lang="pt-BR" sz="1200"/>
              <a:t> </a:t>
            </a:r>
            <a:r>
              <a:rPr lang="pt-BR" sz="1200" err="1"/>
              <a:t>project</a:t>
            </a:r>
            <a:r>
              <a:rPr lang="pt-BR" sz="1200"/>
              <a:t>.</a:t>
            </a:r>
          </a:p>
        </p:txBody>
      </p:sp>
      <p:sp>
        <p:nvSpPr>
          <p:cNvPr id="47" name="Oval 46"/>
          <p:cNvSpPr/>
          <p:nvPr/>
        </p:nvSpPr>
        <p:spPr>
          <a:xfrm>
            <a:off x="9743571" y="2324497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ight Arrow 47"/>
          <p:cNvSpPr/>
          <p:nvPr/>
        </p:nvSpPr>
        <p:spPr>
          <a:xfrm>
            <a:off x="10760287" y="228668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/>
          <p:cNvSpPr/>
          <p:nvPr/>
        </p:nvSpPr>
        <p:spPr>
          <a:xfrm>
            <a:off x="9743571" y="2686864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ight Arrow 54"/>
          <p:cNvSpPr/>
          <p:nvPr/>
        </p:nvSpPr>
        <p:spPr>
          <a:xfrm>
            <a:off x="10760287" y="264905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/>
          <p:cNvSpPr/>
          <p:nvPr/>
        </p:nvSpPr>
        <p:spPr>
          <a:xfrm>
            <a:off x="9743571" y="3045235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10760287" y="300742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0715292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err="1"/>
              <a:t>TelePresence</a:t>
            </a:r>
            <a:r>
              <a:rPr lang="en-US"/>
              <a:t> </a:t>
            </a:r>
            <a:r>
              <a:rPr lang="en-US" err="1"/>
              <a:t>Decomissioning</a:t>
            </a:r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 err="1"/>
                        <a:t>Study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of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the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decomissioning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of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Telepresence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infrastructure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at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Group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level</a:t>
                      </a:r>
                      <a:r>
                        <a:rPr lang="pt-BR" sz="1400" baseline="0" dirty="0"/>
                        <a:t>.</a:t>
                      </a:r>
                      <a:endParaRPr lang="pt-BR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Collaboration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Elle Finlayson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6" y="731770"/>
            <a:ext cx="4096641" cy="211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392144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95%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9539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Global Progress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Defining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strategy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decomission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Telepresence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infrastructure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35699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</a:t>
            </a:r>
            <a:r>
              <a:rPr lang="pt-BR" sz="1200" b="1" err="1"/>
              <a:t>Completed</a:t>
            </a:r>
            <a:r>
              <a:rPr lang="pt-BR" sz="1200" b="1"/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1706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Green Light </a:t>
                      </a:r>
                      <a:r>
                        <a:rPr lang="pt-BR" sz="1200" b="1" dirty="0" err="1"/>
                        <a:t>to</a:t>
                      </a:r>
                      <a:r>
                        <a:rPr lang="pt-BR" sz="1200" b="1" dirty="0"/>
                        <a:t> execute </a:t>
                      </a:r>
                      <a:r>
                        <a:rPr lang="pt-BR" sz="1200" b="1" dirty="0" err="1"/>
                        <a:t>the</a:t>
                      </a:r>
                      <a:r>
                        <a:rPr lang="pt-BR" sz="1200" b="1" dirty="0"/>
                        <a:t> </a:t>
                      </a:r>
                      <a:r>
                        <a:rPr lang="pt-BR" sz="1200" b="1" dirty="0" err="1"/>
                        <a:t>project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21/04/2016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Regions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Advice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23/05/2016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23/05/2016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Existing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Endpoints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Strategy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29/07/2016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29/07/2016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ITDs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22/08/2016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54" name="Oval 53"/>
          <p:cNvSpPr/>
          <p:nvPr/>
        </p:nvSpPr>
        <p:spPr>
          <a:xfrm>
            <a:off x="9743571" y="2324497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ight Arrow 54"/>
          <p:cNvSpPr/>
          <p:nvPr/>
        </p:nvSpPr>
        <p:spPr>
          <a:xfrm>
            <a:off x="10760287" y="228668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/>
          <p:cNvSpPr/>
          <p:nvPr/>
        </p:nvSpPr>
        <p:spPr>
          <a:xfrm>
            <a:off x="9743571" y="2686864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10760287" y="264905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9743571" y="3045235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ight Arrow 70"/>
          <p:cNvSpPr/>
          <p:nvPr/>
        </p:nvSpPr>
        <p:spPr>
          <a:xfrm>
            <a:off x="10760287" y="300742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extBox 71"/>
          <p:cNvSpPr txBox="1"/>
          <p:nvPr/>
        </p:nvSpPr>
        <p:spPr>
          <a:xfrm>
            <a:off x="479376" y="3774182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Green light </a:t>
            </a:r>
            <a:r>
              <a:rPr lang="pt-BR" sz="1200" err="1"/>
              <a:t>to</a:t>
            </a:r>
            <a:r>
              <a:rPr lang="pt-BR" sz="1200"/>
              <a:t> execute </a:t>
            </a:r>
            <a:r>
              <a:rPr lang="pt-BR" sz="1200" err="1"/>
              <a:t>this</a:t>
            </a:r>
            <a:r>
              <a:rPr lang="pt-BR" sz="1200"/>
              <a:t> </a:t>
            </a:r>
            <a:r>
              <a:rPr lang="pt-BR" sz="1200" err="1"/>
              <a:t>project</a:t>
            </a:r>
            <a:r>
              <a:rPr lang="pt-BR" sz="12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Regions</a:t>
            </a:r>
            <a:r>
              <a:rPr lang="pt-BR" sz="1200"/>
              <a:t> </a:t>
            </a:r>
            <a:r>
              <a:rPr lang="pt-BR" sz="1200" err="1"/>
              <a:t>were</a:t>
            </a:r>
            <a:r>
              <a:rPr lang="pt-BR" sz="1200"/>
              <a:t> </a:t>
            </a:r>
            <a:r>
              <a:rPr lang="pt-BR" sz="1200" err="1"/>
              <a:t>advised</a:t>
            </a:r>
            <a:r>
              <a:rPr lang="pt-BR" sz="1200"/>
              <a:t> </a:t>
            </a:r>
            <a:r>
              <a:rPr lang="pt-BR" sz="1200" err="1"/>
              <a:t>not</a:t>
            </a:r>
            <a:r>
              <a:rPr lang="pt-BR" sz="1200"/>
              <a:t>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renew</a:t>
            </a:r>
            <a:r>
              <a:rPr lang="pt-BR" sz="1200"/>
              <a:t> </a:t>
            </a:r>
            <a:r>
              <a:rPr lang="pt-BR" sz="1200" err="1"/>
              <a:t>maintenance</a:t>
            </a:r>
            <a:r>
              <a:rPr lang="pt-BR" sz="1200"/>
              <a:t> </a:t>
            </a:r>
            <a:r>
              <a:rPr lang="pt-BR" sz="1200" err="1"/>
              <a:t>contracts</a:t>
            </a:r>
            <a:r>
              <a:rPr lang="pt-BR" sz="1200"/>
              <a:t> </a:t>
            </a:r>
            <a:r>
              <a:rPr lang="pt-BR" sz="1200" err="1"/>
              <a:t>regarding</a:t>
            </a:r>
            <a:r>
              <a:rPr lang="pt-BR" sz="1200"/>
              <a:t> </a:t>
            </a:r>
            <a:r>
              <a:rPr lang="pt-BR" sz="1200" err="1"/>
              <a:t>TelePresence</a:t>
            </a:r>
            <a:r>
              <a:rPr lang="pt-BR" sz="1200"/>
              <a:t> </a:t>
            </a:r>
            <a:r>
              <a:rPr lang="pt-BR" sz="1200" err="1"/>
              <a:t>Endpoints</a:t>
            </a:r>
            <a:r>
              <a:rPr lang="pt-BR" sz="12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Decision</a:t>
            </a:r>
            <a:r>
              <a:rPr lang="pt-BR" sz="1200"/>
              <a:t>: </a:t>
            </a:r>
            <a:r>
              <a:rPr lang="pt-BR" sz="1200" err="1"/>
              <a:t>the</a:t>
            </a:r>
            <a:r>
              <a:rPr lang="pt-BR" sz="1200"/>
              <a:t> </a:t>
            </a:r>
            <a:r>
              <a:rPr lang="pt-BR" sz="1200" err="1"/>
              <a:t>existing</a:t>
            </a:r>
            <a:r>
              <a:rPr lang="pt-BR" sz="1200"/>
              <a:t> </a:t>
            </a:r>
            <a:r>
              <a:rPr lang="pt-BR" sz="1200" err="1"/>
              <a:t>endpoints</a:t>
            </a:r>
            <a:r>
              <a:rPr lang="pt-BR" sz="1200"/>
              <a:t> </a:t>
            </a:r>
            <a:r>
              <a:rPr lang="pt-BR" sz="1200" err="1"/>
              <a:t>maintenance</a:t>
            </a:r>
            <a:r>
              <a:rPr lang="pt-BR" sz="1200"/>
              <a:t> </a:t>
            </a:r>
            <a:r>
              <a:rPr lang="pt-BR" sz="1200" err="1"/>
              <a:t>contract</a:t>
            </a:r>
            <a:r>
              <a:rPr lang="pt-BR" sz="1200"/>
              <a:t> </a:t>
            </a:r>
            <a:r>
              <a:rPr lang="pt-BR" sz="1200" err="1"/>
              <a:t>will</a:t>
            </a:r>
            <a:r>
              <a:rPr lang="pt-BR" sz="1200"/>
              <a:t> </a:t>
            </a:r>
            <a:r>
              <a:rPr lang="pt-BR" sz="1200" err="1"/>
              <a:t>not</a:t>
            </a:r>
            <a:r>
              <a:rPr lang="pt-BR" sz="1200"/>
              <a:t> </a:t>
            </a:r>
            <a:r>
              <a:rPr lang="pt-BR" sz="1200" err="1"/>
              <a:t>be</a:t>
            </a:r>
            <a:r>
              <a:rPr lang="pt-BR" sz="1200"/>
              <a:t> </a:t>
            </a:r>
            <a:r>
              <a:rPr lang="pt-BR" sz="1200" err="1"/>
              <a:t>renewed</a:t>
            </a:r>
            <a:r>
              <a:rPr lang="pt-BR" sz="1200"/>
              <a:t>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1384" y="5430366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Prepare a final communication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ITDs</a:t>
            </a:r>
            <a:r>
              <a:rPr lang="pt-BR" sz="1200"/>
              <a:t> </a:t>
            </a:r>
            <a:r>
              <a:rPr lang="pt-BR" sz="1200" err="1"/>
              <a:t>regarding</a:t>
            </a:r>
            <a:r>
              <a:rPr lang="pt-BR" sz="1200"/>
              <a:t> </a:t>
            </a:r>
            <a:r>
              <a:rPr lang="pt-BR" sz="1200" err="1"/>
              <a:t>the</a:t>
            </a:r>
            <a:r>
              <a:rPr lang="pt-BR" sz="1200"/>
              <a:t> </a:t>
            </a:r>
            <a:r>
              <a:rPr lang="pt-BR" sz="1200" err="1"/>
              <a:t>details</a:t>
            </a:r>
            <a:r>
              <a:rPr lang="pt-BR" sz="1200"/>
              <a:t> </a:t>
            </a:r>
            <a:r>
              <a:rPr lang="pt-BR" sz="1200" err="1"/>
              <a:t>of</a:t>
            </a:r>
            <a:r>
              <a:rPr lang="pt-BR" sz="1200"/>
              <a:t> </a:t>
            </a:r>
            <a:r>
              <a:rPr lang="pt-BR" sz="1200" err="1"/>
              <a:t>the</a:t>
            </a:r>
            <a:r>
              <a:rPr lang="pt-BR" sz="1200"/>
              <a:t> </a:t>
            </a:r>
            <a:r>
              <a:rPr lang="pt-BR" sz="1200" err="1"/>
              <a:t>Telepresence</a:t>
            </a:r>
            <a:r>
              <a:rPr lang="pt-BR" sz="1200"/>
              <a:t> </a:t>
            </a:r>
            <a:r>
              <a:rPr lang="pt-BR" sz="1200" err="1"/>
              <a:t>infrastructure</a:t>
            </a:r>
            <a:r>
              <a:rPr lang="pt-BR" sz="1200"/>
              <a:t> </a:t>
            </a:r>
            <a:r>
              <a:rPr lang="pt-BR" sz="1200" err="1"/>
              <a:t>decomissioning</a:t>
            </a:r>
            <a:r>
              <a:rPr lang="pt-BR" sz="1200"/>
              <a:t>: no </a:t>
            </a:r>
            <a:r>
              <a:rPr lang="pt-BR" sz="1200" err="1"/>
              <a:t>investments</a:t>
            </a:r>
            <a:r>
              <a:rPr lang="pt-BR" sz="1200"/>
              <a:t> </a:t>
            </a:r>
            <a:r>
              <a:rPr lang="pt-BR" sz="1200" err="1"/>
              <a:t>and</a:t>
            </a:r>
            <a:r>
              <a:rPr lang="pt-BR" sz="1200"/>
              <a:t> no </a:t>
            </a:r>
            <a:r>
              <a:rPr lang="pt-BR" sz="1200" err="1"/>
              <a:t>maintenance</a:t>
            </a:r>
            <a:r>
              <a:rPr lang="pt-BR" sz="1200"/>
              <a:t> </a:t>
            </a:r>
            <a:r>
              <a:rPr lang="pt-BR" sz="1200" err="1"/>
              <a:t>contracts</a:t>
            </a:r>
            <a:r>
              <a:rPr lang="pt-BR" sz="1200"/>
              <a:t>.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74" name="Chevron 73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77" name="Chevron 76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8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80" name="Chevron 79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83" name="Chevron 82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795991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335360" y="6169908"/>
            <a:ext cx="5256584" cy="6480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Interconnecting Cisco VC &amp; TP </a:t>
            </a:r>
          </a:p>
          <a:p>
            <a:r>
              <a:rPr lang="en-US"/>
              <a:t>Infra with Microsoft Skype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 err="1"/>
                        <a:t>Interconnect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the</a:t>
                      </a:r>
                      <a:r>
                        <a:rPr lang="pt-BR" sz="1400" dirty="0"/>
                        <a:t> Cisco </a:t>
                      </a:r>
                      <a:r>
                        <a:rPr lang="pt-BR" sz="1400" dirty="0" err="1"/>
                        <a:t>Video</a:t>
                      </a:r>
                      <a:r>
                        <a:rPr lang="pt-BR" sz="1400" baseline="0" dirty="0" err="1"/>
                        <a:t>Conference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with</a:t>
                      </a:r>
                      <a:r>
                        <a:rPr lang="pt-BR" sz="1400" baseline="0" dirty="0"/>
                        <a:t> Microsoft Skype</a:t>
                      </a:r>
                      <a:endParaRPr lang="pt-BR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200 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Collaboration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Elle</a:t>
                      </a:r>
                      <a:r>
                        <a:rPr lang="pt-BR" sz="1400" b="1" dirty="0"/>
                        <a:t> </a:t>
                      </a:r>
                      <a:r>
                        <a:rPr lang="pt-BR" sz="1400" b="1" dirty="0" err="1"/>
                        <a:t>Finlayson</a:t>
                      </a:r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51885" y="731770"/>
            <a:ext cx="3179089" cy="2193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13293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70%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21172" y="716760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564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After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decision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a new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Intercall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VMG),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was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rescheduled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there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will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POC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Tehchnip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side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until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September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yello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 a new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technology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Intercall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might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face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issues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expected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659276"/>
            <a:ext cx="5256584" cy="1224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512" y="364502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Activities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75520" y="6144635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Highlight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376" y="3885921"/>
            <a:ext cx="5040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The original Project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Scope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was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concluded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.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But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some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technical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issues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by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design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and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users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feedback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blocked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the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project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. 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New Project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scope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definition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with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a new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technology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(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Intercal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VMG).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Project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reschedule</a:t>
            </a:r>
            <a:endParaRPr lang="pt-BR" sz="1200">
              <a:solidFill>
                <a:srgbClr val="1E1E1E"/>
              </a:solidFill>
              <a:cs typeface="Arial" charset="0"/>
            </a:endParaRP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POC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on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going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200">
              <a:solidFill>
                <a:srgbClr val="1E1E1E"/>
              </a:solidFill>
              <a:cs typeface="Arial" charset="0"/>
            </a:endParaRP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200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1384" y="6387673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ITMC  agreed to </a:t>
            </a:r>
            <a:r>
              <a:rPr lang="en-US" sz="1200" err="1">
                <a:solidFill>
                  <a:srgbClr val="1E1E1E"/>
                </a:solidFill>
                <a:cs typeface="Arial" charset="0"/>
              </a:rPr>
              <a:t>Intercall</a:t>
            </a:r>
            <a:r>
              <a:rPr lang="en-US" sz="1200">
                <a:solidFill>
                  <a:srgbClr val="1E1E1E"/>
                </a:solidFill>
                <a:cs typeface="Arial" charset="0"/>
              </a:rPr>
              <a:t> POC after a formal written commitment to have their solution available (in prod) by 1</a:t>
            </a:r>
            <a:r>
              <a:rPr lang="en-US" sz="1200" baseline="30000">
                <a:solidFill>
                  <a:srgbClr val="1E1E1E"/>
                </a:solidFill>
                <a:cs typeface="Arial" charset="0"/>
              </a:rPr>
              <a:t>st</a:t>
            </a:r>
            <a:r>
              <a:rPr lang="en-US" sz="1200">
                <a:solidFill>
                  <a:srgbClr val="1E1E1E"/>
                </a:solidFill>
                <a:cs typeface="Arial" charset="0"/>
              </a:rPr>
              <a:t> Sept.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 sz="1200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645024"/>
          <a:ext cx="5832648" cy="20574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err="1"/>
                        <a:t>Kickoff</a:t>
                      </a:r>
                      <a:r>
                        <a:rPr lang="pt-BR" sz="1200" b="1" dirty="0"/>
                        <a:t> Project - </a:t>
                      </a:r>
                      <a:r>
                        <a:rPr lang="pt-BR" sz="1200" b="1" baseline="0" dirty="0"/>
                        <a:t>ITMC </a:t>
                      </a:r>
                      <a:r>
                        <a:rPr lang="pt-BR" sz="1200" b="1" baseline="0" dirty="0" err="1"/>
                        <a:t>approval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Fev</a:t>
                      </a:r>
                      <a:r>
                        <a:rPr lang="pt-BR" sz="1200" b="1" dirty="0"/>
                        <a:t>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Fev</a:t>
                      </a:r>
                      <a:r>
                        <a:rPr lang="pt-BR" sz="1200" b="1" dirty="0"/>
                        <a:t>/15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Original Project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Execution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May/16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May/16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Scope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approval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(ITMC)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Jun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Jun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POC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Intercall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Oct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≥ 20%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10760287" y="228668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9743571" y="2820410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10760287" y="2782597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9743571" y="3178781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10760287" y="314096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5360" y="4932329"/>
            <a:ext cx="5256584" cy="118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1775520" y="4928921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sp>
        <p:nvSpPr>
          <p:cNvPr id="67" name="TextBox 66"/>
          <p:cNvSpPr txBox="1"/>
          <p:nvPr/>
        </p:nvSpPr>
        <p:spPr>
          <a:xfrm>
            <a:off x="551384" y="5204118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Content</a:t>
            </a:r>
            <a:r>
              <a:rPr lang="pt-BR" sz="1200"/>
              <a:t> </a:t>
            </a:r>
            <a:r>
              <a:rPr lang="pt-BR" sz="1200" err="1"/>
              <a:t>Sharing</a:t>
            </a:r>
            <a:r>
              <a:rPr lang="pt-BR" sz="1200"/>
              <a:t> </a:t>
            </a:r>
            <a:r>
              <a:rPr lang="pt-BR" sz="1200" err="1"/>
              <a:t>feature</a:t>
            </a:r>
            <a:r>
              <a:rPr lang="pt-BR" sz="1200"/>
              <a:t> </a:t>
            </a:r>
            <a:r>
              <a:rPr lang="pt-BR" sz="1200" err="1"/>
              <a:t>not</a:t>
            </a:r>
            <a:r>
              <a:rPr lang="pt-BR" sz="1200"/>
              <a:t> consistente </a:t>
            </a:r>
            <a:r>
              <a:rPr lang="pt-BR" sz="1200" err="1"/>
              <a:t>between</a:t>
            </a:r>
            <a:r>
              <a:rPr lang="pt-BR" sz="1200"/>
              <a:t> VC </a:t>
            </a:r>
            <a:r>
              <a:rPr lang="pt-BR" sz="1200" err="1"/>
              <a:t>and</a:t>
            </a:r>
            <a:r>
              <a:rPr lang="pt-BR" sz="1200"/>
              <a:t> </a:t>
            </a:r>
            <a:r>
              <a:rPr lang="pt-BR" sz="1200" err="1"/>
              <a:t>SfB</a:t>
            </a:r>
            <a:r>
              <a:rPr lang="pt-BR" sz="1200"/>
              <a:t>. </a:t>
            </a:r>
            <a:r>
              <a:rPr lang="pt-BR" sz="1200" err="1"/>
              <a:t>Intercall</a:t>
            </a:r>
            <a:r>
              <a:rPr lang="pt-BR" sz="1200"/>
              <a:t> </a:t>
            </a:r>
            <a:r>
              <a:rPr lang="pt-BR" sz="1200" err="1"/>
              <a:t>is</a:t>
            </a:r>
            <a:r>
              <a:rPr lang="pt-BR" sz="1200"/>
              <a:t> </a:t>
            </a:r>
            <a:r>
              <a:rPr lang="pt-BR" sz="1200" err="1"/>
              <a:t>working</a:t>
            </a:r>
            <a:r>
              <a:rPr lang="pt-BR" sz="1200"/>
              <a:t> </a:t>
            </a:r>
            <a:r>
              <a:rPr lang="pt-BR" sz="1200" err="1"/>
              <a:t>on</a:t>
            </a:r>
            <a:r>
              <a:rPr lang="pt-BR" sz="1200"/>
              <a:t> </a:t>
            </a:r>
            <a:r>
              <a:rPr lang="pt-BR" sz="1200" err="1"/>
              <a:t>the</a:t>
            </a:r>
            <a:r>
              <a:rPr lang="pt-BR" sz="1200"/>
              <a:t> </a:t>
            </a:r>
            <a:r>
              <a:rPr lang="pt-BR" sz="1200" err="1"/>
              <a:t>solution</a:t>
            </a:r>
            <a:r>
              <a:rPr lang="pt-BR" sz="1200"/>
              <a:t>. Deadline: </a:t>
            </a:r>
            <a:r>
              <a:rPr lang="pt-BR" sz="1200" err="1"/>
              <a:t>Sept</a:t>
            </a:r>
            <a:r>
              <a:rPr lang="pt-BR" sz="1200"/>
              <a:t>. 12nd. </a:t>
            </a:r>
          </a:p>
        </p:txBody>
      </p:sp>
    </p:spTree>
    <p:extLst>
      <p:ext uri="{BB962C8B-B14F-4D97-AF65-F5344CB8AC3E}">
        <p14:creationId xmlns:p14="http://schemas.microsoft.com/office/powerpoint/2010/main" val="5479404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098579" y="267846"/>
            <a:ext cx="5045635" cy="691028"/>
          </a:xfrm>
        </p:spPr>
        <p:txBody>
          <a:bodyPr/>
          <a:lstStyle/>
          <a:p>
            <a:r>
              <a:rPr lang="en-US"/>
              <a:t>O365-InterCall Web &amp; Audio Conferencing Implementation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9869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Arkadin-Webex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Replacement by 3O65-InterCall Web &amp; Audio Conferencing</a:t>
                      </a:r>
                      <a:endParaRPr lang="pt-BR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  <a:p>
                      <a:pPr algn="ctr"/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442.036,00 EUR</a:t>
                      </a:r>
                    </a:p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</a:p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Colaboration</a:t>
                      </a:r>
                    </a:p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</a:p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Hélio Fernandes Vieira</a:t>
                      </a:r>
                    </a:p>
                    <a:p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6" y="731770"/>
            <a:ext cx="2656482" cy="219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74%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957207" y="12838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3D Modeling videos with bad flowing</a:t>
                      </a:r>
                      <a:r>
                        <a:rPr lang="en-US" sz="1100" baseline="0" dirty="0"/>
                        <a:t> quality. This will cause impact in USA users rollout dead line.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No</a:t>
                      </a:r>
                      <a:r>
                        <a:rPr lang="pt-BR" sz="1200" baseline="0" dirty="0"/>
                        <a:t> impact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No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Oval 53"/>
          <p:cNvSpPr/>
          <p:nvPr/>
        </p:nvSpPr>
        <p:spPr>
          <a:xfrm>
            <a:off x="9768440" y="2680345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/>
          <p:cNvSpPr/>
          <p:nvPr/>
        </p:nvSpPr>
        <p:spPr>
          <a:xfrm>
            <a:off x="9768440" y="3068960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ight Arrow 55"/>
          <p:cNvSpPr/>
          <p:nvPr/>
        </p:nvSpPr>
        <p:spPr>
          <a:xfrm>
            <a:off x="10776552" y="2636912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10776552" y="3068960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5274672"/>
            <a:ext cx="5259957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371980" y="3497208"/>
            <a:ext cx="3186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Completed</a:t>
            </a:r>
            <a:endParaRPr lang="pt-BR" sz="1200" b="1"/>
          </a:p>
        </p:txBody>
      </p:sp>
      <p:sp>
        <p:nvSpPr>
          <p:cNvPr id="59" name="TextBox 58"/>
          <p:cNvSpPr txBox="1"/>
          <p:nvPr/>
        </p:nvSpPr>
        <p:spPr>
          <a:xfrm>
            <a:off x="1299972" y="5291820"/>
            <a:ext cx="3410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the</a:t>
            </a:r>
            <a:r>
              <a:rPr lang="pt-BR" sz="1200" b="1"/>
              <a:t>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815384" y="3523379"/>
          <a:ext cx="5681216" cy="32138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11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21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292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Project Kickoff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24jan16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24Jan16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292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All</a:t>
                      </a:r>
                      <a:r>
                        <a:rPr lang="pt-BR" sz="1200" b="1" baseline="0" dirty="0"/>
                        <a:t> Arkadin Users Survey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26jan16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28/Jan16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292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Contract Signature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02Feb16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14Mar16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292">
                <a:tc>
                  <a:txBody>
                    <a:bodyPr/>
                    <a:lstStyle/>
                    <a:p>
                      <a:r>
                        <a:rPr lang="pt-BR" sz="1200" b="1" baseline="0" dirty="0"/>
                        <a:t>PILOT</a:t>
                      </a:r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22Apr16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/>
                        <a:t>31May16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292">
                <a:tc>
                  <a:txBody>
                    <a:bodyPr/>
                    <a:lstStyle/>
                    <a:p>
                      <a:r>
                        <a:rPr lang="pt-BR" sz="1200" b="1" baseline="0" dirty="0"/>
                        <a:t>Service Desk Rollout (Phase 1 to 7)</a:t>
                      </a:r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18Jun16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15/Jun16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292">
                <a:tc>
                  <a:txBody>
                    <a:bodyPr/>
                    <a:lstStyle/>
                    <a:p>
                      <a:r>
                        <a:rPr lang="pt-BR" sz="1200" b="1" dirty="0"/>
                        <a:t>Users Rollout (Phase 1 to 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/>
                        <a:t>18Jun16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292">
                <a:tc>
                  <a:txBody>
                    <a:bodyPr/>
                    <a:lstStyle/>
                    <a:p>
                      <a:r>
                        <a:rPr lang="pt-BR" sz="1200" b="1" dirty="0"/>
                        <a:t>Service Monitoring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18Jul16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292">
                <a:tc>
                  <a:txBody>
                    <a:bodyPr/>
                    <a:lstStyle/>
                    <a:p>
                      <a:r>
                        <a:rPr lang="pt-BR" sz="1200" b="1" dirty="0"/>
                        <a:t>Arkadin Service Phase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/>
                        <a:t>31Dec16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292">
                <a:tc>
                  <a:txBody>
                    <a:bodyPr/>
                    <a:lstStyle/>
                    <a:p>
                      <a:r>
                        <a:rPr lang="pt-BR" sz="1200" b="1" dirty="0"/>
                        <a:t>Arkadin Contract Termination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Q1/17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7846440" y="112754"/>
            <a:ext cx="1233464" cy="493385"/>
            <a:chOff x="3334591" y="1255867"/>
            <a:chExt cx="1233464" cy="493385"/>
          </a:xfrm>
        </p:grpSpPr>
        <p:sp>
          <p:nvSpPr>
            <p:cNvPr id="73" name="Chevron 72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421452" y="5585967"/>
            <a:ext cx="5180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Region Users -  Phase 6 and 7 (USA, Paris, Italy)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Start Tracking Period (started on June, 27)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</p:txBody>
      </p:sp>
      <p:sp>
        <p:nvSpPr>
          <p:cNvPr id="13" name="Rectangle 12"/>
          <p:cNvSpPr/>
          <p:nvPr/>
        </p:nvSpPr>
        <p:spPr>
          <a:xfrm>
            <a:off x="338734" y="3489944"/>
            <a:ext cx="5256584" cy="1704143"/>
          </a:xfrm>
          <a:prstGeom prst="rect">
            <a:avLst/>
          </a:prstGeom>
          <a:noFill/>
          <a:ln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extBox 50"/>
          <p:cNvSpPr txBox="1"/>
          <p:nvPr/>
        </p:nvSpPr>
        <p:spPr>
          <a:xfrm>
            <a:off x="414784" y="3976711"/>
            <a:ext cx="5180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Service Desk Rollout - Phase 6 and 7 (</a:t>
            </a:r>
            <a:r>
              <a:rPr lang="es-ES" sz="1200"/>
              <a:t>Barcelona, Oslo, USA</a:t>
            </a:r>
            <a:r>
              <a:rPr lang="pt-BR" sz="12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Region Users -  Phase 5 and 7 (TCS, Lyon, Le Trait, Barcelona, Oslo,Ghana)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</p:txBody>
      </p:sp>
      <p:sp>
        <p:nvSpPr>
          <p:cNvPr id="76" name="Oval 75"/>
          <p:cNvSpPr/>
          <p:nvPr/>
        </p:nvSpPr>
        <p:spPr>
          <a:xfrm>
            <a:off x="9768440" y="2312872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552" y="2284958"/>
            <a:ext cx="286537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66738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End of COALA migration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Complete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migration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remaining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O365.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Collaboration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Elle</a:t>
                      </a:r>
                      <a:r>
                        <a:rPr lang="pt-BR" sz="1400" b="1" dirty="0"/>
                        <a:t> </a:t>
                      </a:r>
                      <a:r>
                        <a:rPr lang="pt-BR" sz="1400" b="1" dirty="0" err="1"/>
                        <a:t>Finlayson</a:t>
                      </a:r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6" y="741508"/>
            <a:ext cx="1576362" cy="2015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032104" y="727393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September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/2016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deadline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complete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migration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35699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Completed</a:t>
            </a:r>
            <a:endParaRPr lang="pt-BR" sz="1200" b="1"/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264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479376" y="3774182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All</a:t>
            </a:r>
            <a:r>
              <a:rPr lang="pt-BR" sz="1200"/>
              <a:t> </a:t>
            </a:r>
            <a:r>
              <a:rPr lang="pt-BR" sz="1200" err="1"/>
              <a:t>Regions</a:t>
            </a:r>
            <a:r>
              <a:rPr lang="pt-BR" sz="1200"/>
              <a:t> </a:t>
            </a:r>
            <a:r>
              <a:rPr lang="pt-BR" sz="1200" err="1"/>
              <a:t>were</a:t>
            </a:r>
            <a:r>
              <a:rPr lang="pt-BR" sz="1200"/>
              <a:t> </a:t>
            </a:r>
            <a:r>
              <a:rPr lang="pt-BR" sz="1200" err="1"/>
              <a:t>contacted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Inventory</a:t>
            </a:r>
            <a:r>
              <a:rPr lang="pt-BR" sz="1200"/>
              <a:t> </a:t>
            </a:r>
            <a:r>
              <a:rPr lang="pt-BR" sz="1200" err="1"/>
              <a:t>of</a:t>
            </a:r>
            <a:r>
              <a:rPr lang="pt-BR" sz="1200"/>
              <a:t> </a:t>
            </a:r>
            <a:r>
              <a:rPr lang="pt-BR" sz="1200" err="1"/>
              <a:t>all</a:t>
            </a:r>
            <a:r>
              <a:rPr lang="pt-BR" sz="1200"/>
              <a:t> </a:t>
            </a:r>
            <a:r>
              <a:rPr lang="pt-BR" sz="1200" err="1"/>
              <a:t>users</a:t>
            </a:r>
            <a:r>
              <a:rPr lang="pt-BR" sz="1200"/>
              <a:t> </a:t>
            </a:r>
            <a:r>
              <a:rPr lang="pt-BR" sz="1200" err="1"/>
              <a:t>that</a:t>
            </a:r>
            <a:r>
              <a:rPr lang="pt-BR" sz="1200"/>
              <a:t> must </a:t>
            </a:r>
            <a:r>
              <a:rPr lang="pt-BR" sz="1200" err="1"/>
              <a:t>be</a:t>
            </a:r>
            <a:r>
              <a:rPr lang="pt-BR" sz="1200"/>
              <a:t> </a:t>
            </a:r>
            <a:r>
              <a:rPr lang="pt-BR" sz="1200" err="1"/>
              <a:t>migrated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OCS </a:t>
            </a:r>
            <a:r>
              <a:rPr lang="pt-BR" sz="1200" err="1"/>
              <a:t>deco</a:t>
            </a:r>
            <a:r>
              <a:rPr lang="fr-FR" sz="1200" err="1"/>
              <a:t>missioning</a:t>
            </a:r>
            <a:r>
              <a:rPr lang="fr-FR" sz="1200"/>
              <a:t> </a:t>
            </a:r>
            <a:r>
              <a:rPr lang="fr-FR" sz="1200" err="1"/>
              <a:t>ongoing</a:t>
            </a:r>
            <a:r>
              <a:rPr lang="fr-FR" sz="120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/>
              <a:t>YAMAL O365 migration </a:t>
            </a:r>
            <a:r>
              <a:rPr lang="fr-FR" sz="1200" err="1"/>
              <a:t>started</a:t>
            </a:r>
            <a:r>
              <a:rPr lang="fr-FR" sz="1200"/>
              <a:t>.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</p:txBody>
      </p:sp>
      <p:sp>
        <p:nvSpPr>
          <p:cNvPr id="60" name="TextBox 59"/>
          <p:cNvSpPr txBox="1"/>
          <p:nvPr/>
        </p:nvSpPr>
        <p:spPr>
          <a:xfrm>
            <a:off x="551384" y="543036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Remaining</a:t>
            </a:r>
            <a:r>
              <a:rPr lang="pt-BR" sz="1200"/>
              <a:t> </a:t>
            </a:r>
            <a:r>
              <a:rPr lang="pt-BR" sz="1200" err="1"/>
              <a:t>users</a:t>
            </a:r>
            <a:r>
              <a:rPr lang="pt-BR" sz="1200"/>
              <a:t>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be</a:t>
            </a:r>
            <a:r>
              <a:rPr lang="pt-BR" sz="1200"/>
              <a:t> </a:t>
            </a:r>
            <a:r>
              <a:rPr lang="pt-BR" sz="1200" err="1"/>
              <a:t>migrated</a:t>
            </a:r>
            <a:r>
              <a:rPr lang="pt-BR" sz="1200"/>
              <a:t>: </a:t>
            </a:r>
            <a:r>
              <a:rPr lang="pt-BR" sz="1200" err="1"/>
              <a:t>Technip</a:t>
            </a:r>
            <a:r>
              <a:rPr lang="pt-BR" sz="1200"/>
              <a:t> UK </a:t>
            </a:r>
            <a:r>
              <a:rPr lang="pt-BR" sz="1200" err="1"/>
              <a:t>vessels</a:t>
            </a:r>
            <a:r>
              <a:rPr lang="pt-BR" sz="1200"/>
              <a:t>, </a:t>
            </a:r>
            <a:r>
              <a:rPr lang="pt-BR" sz="1200" err="1"/>
              <a:t>Technip</a:t>
            </a:r>
            <a:r>
              <a:rPr lang="pt-BR" sz="1200"/>
              <a:t> </a:t>
            </a:r>
            <a:r>
              <a:rPr lang="pt-BR" sz="1200" err="1"/>
              <a:t>Brazil</a:t>
            </a:r>
            <a:r>
              <a:rPr lang="pt-BR" sz="1200"/>
              <a:t> </a:t>
            </a:r>
            <a:r>
              <a:rPr lang="pt-BR" sz="1200" err="1"/>
              <a:t>vessels</a:t>
            </a:r>
            <a:r>
              <a:rPr lang="pt-BR" sz="1200"/>
              <a:t>, YAMAL </a:t>
            </a:r>
            <a:r>
              <a:rPr lang="pt-BR" sz="1200" err="1"/>
              <a:t>project</a:t>
            </a:r>
            <a:r>
              <a:rPr lang="pt-BR" sz="1200"/>
              <a:t> (</a:t>
            </a:r>
            <a:r>
              <a:rPr lang="pt-BR" sz="1200" err="1"/>
              <a:t>Sabetta</a:t>
            </a:r>
            <a:r>
              <a:rPr lang="pt-BR" sz="1200"/>
              <a:t>), JV TTP76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20574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err="1"/>
                        <a:t>Kickoff</a:t>
                      </a:r>
                      <a:r>
                        <a:rPr lang="pt-BR" sz="1200" b="1" baseline="0" dirty="0"/>
                        <a:t> </a:t>
                      </a:r>
                      <a:r>
                        <a:rPr lang="pt-BR" sz="1200" b="1" baseline="0" dirty="0" err="1"/>
                        <a:t>project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Mar/16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Mar/16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err="1"/>
                        <a:t>Region</a:t>
                      </a:r>
                      <a:r>
                        <a:rPr lang="pt-BR" sz="1200" b="1" baseline="0" dirty="0"/>
                        <a:t> </a:t>
                      </a:r>
                      <a:r>
                        <a:rPr lang="pt-BR" sz="1200" b="1" baseline="0" dirty="0" err="1"/>
                        <a:t>contact</a:t>
                      </a:r>
                      <a:r>
                        <a:rPr lang="pt-BR" sz="1200" b="1" baseline="0" dirty="0"/>
                        <a:t> </a:t>
                      </a:r>
                      <a:r>
                        <a:rPr lang="pt-BR" sz="1200" b="1" baseline="0" dirty="0" err="1"/>
                        <a:t>and</a:t>
                      </a:r>
                      <a:r>
                        <a:rPr lang="pt-BR" sz="1200" b="1" baseline="0" dirty="0"/>
                        <a:t> feedback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Apr</a:t>
                      </a:r>
                      <a:r>
                        <a:rPr lang="pt-BR" sz="1200" b="1" dirty="0"/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Apr</a:t>
                      </a:r>
                      <a:r>
                        <a:rPr lang="pt-BR" sz="1200" b="1" dirty="0"/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Planning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May/16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Jul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Execution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56" name="Right Arrow 55"/>
          <p:cNvSpPr/>
          <p:nvPr/>
        </p:nvSpPr>
        <p:spPr>
          <a:xfrm>
            <a:off x="10780288" y="2287965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Oval 56"/>
          <p:cNvSpPr/>
          <p:nvPr/>
        </p:nvSpPr>
        <p:spPr>
          <a:xfrm>
            <a:off x="9772176" y="2312679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Oval 70"/>
          <p:cNvSpPr/>
          <p:nvPr/>
        </p:nvSpPr>
        <p:spPr>
          <a:xfrm>
            <a:off x="9772176" y="2720029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Oval 71"/>
          <p:cNvSpPr/>
          <p:nvPr/>
        </p:nvSpPr>
        <p:spPr>
          <a:xfrm>
            <a:off x="9772176" y="3104783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ight Arrow 72"/>
          <p:cNvSpPr/>
          <p:nvPr/>
        </p:nvSpPr>
        <p:spPr>
          <a:xfrm>
            <a:off x="10780288" y="2696386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ight Arrow 73"/>
          <p:cNvSpPr/>
          <p:nvPr/>
        </p:nvSpPr>
        <p:spPr>
          <a:xfrm>
            <a:off x="10780288" y="3080053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1" name="Group 50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54" name="Chevron 53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957207" y="128384"/>
            <a:ext cx="1233464" cy="493385"/>
            <a:chOff x="1112236" y="1251989"/>
            <a:chExt cx="1233464" cy="493385"/>
          </a:xfrm>
        </p:grpSpPr>
        <p:sp>
          <p:nvSpPr>
            <p:cNvPr id="76" name="Chevron 75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79" name="Chevron 7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846440" y="112754"/>
            <a:ext cx="1233464" cy="493385"/>
            <a:chOff x="3334591" y="1255867"/>
            <a:chExt cx="1233464" cy="493385"/>
          </a:xfrm>
        </p:grpSpPr>
        <p:sp>
          <p:nvSpPr>
            <p:cNvPr id="82" name="Chevron 81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263806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237312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52610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83432" y="252001"/>
            <a:ext cx="5632063" cy="691028"/>
          </a:xfrm>
        </p:spPr>
        <p:txBody>
          <a:bodyPr/>
          <a:lstStyle/>
          <a:p>
            <a:r>
              <a:rPr lang="en-US"/>
              <a:t>Domino Servers Decommissioning</a:t>
            </a:r>
          </a:p>
          <a:p>
            <a:r>
              <a:rPr lang="en-US"/>
              <a:t> &amp; Licensing Optimization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53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Task Force to reduce Domino’s total licensing based on 2 main activities:</a:t>
                      </a:r>
                    </a:p>
                    <a:p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 Servers decommissioning. - CPU capacity decrease.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Collaboration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Elle Finlayson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51886" y="735114"/>
            <a:ext cx="4330089" cy="2079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35932" y="722756"/>
            <a:ext cx="600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100%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19219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Global Progress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Project </a:t>
                      </a:r>
                      <a:r>
                        <a:rPr lang="pt-BR" sz="1400" b="1" dirty="0" err="1"/>
                        <a:t>Finished</a:t>
                      </a:r>
                      <a:r>
                        <a:rPr lang="pt-BR" sz="1400" b="1" dirty="0"/>
                        <a:t>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529474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3472" y="3697541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Activities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376" y="394666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Project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Finished</a:t>
            </a:r>
            <a:endParaRPr lang="pt-BR" sz="1200">
              <a:solidFill>
                <a:srgbClr val="1E1E1E"/>
              </a:solidFill>
              <a:cs typeface="Arial" charset="0"/>
            </a:endParaRP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200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529474"/>
          <a:ext cx="5832648" cy="24079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Decommission Mail 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01-Jan-16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01-Jan-16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Deletion</a:t>
                      </a:r>
                      <a:r>
                        <a:rPr lang="pt-BR" sz="1200" b="1" baseline="0" dirty="0"/>
                        <a:t> of Mail clusters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29-Feb-16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29-Feb-16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ILMT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30-Nov-16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30-Nov-16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SGROM20 – CPU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29-Feb-16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14-May-16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0016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June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June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deviation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deviation ≥ 20%</a:t>
            </a:r>
          </a:p>
        </p:txBody>
      </p:sp>
      <p:sp>
        <p:nvSpPr>
          <p:cNvPr id="50" name="Oval 49"/>
          <p:cNvSpPr/>
          <p:nvPr/>
        </p:nvSpPr>
        <p:spPr>
          <a:xfrm>
            <a:off x="9768408" y="2316494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Oval 57"/>
          <p:cNvSpPr/>
          <p:nvPr/>
        </p:nvSpPr>
        <p:spPr>
          <a:xfrm>
            <a:off x="9768408" y="2744988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Oval 58"/>
          <p:cNvSpPr/>
          <p:nvPr/>
        </p:nvSpPr>
        <p:spPr>
          <a:xfrm>
            <a:off x="9768408" y="3130140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6" name="Group 75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77" name="Chevron 76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8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80" name="Chevron 79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83" name="Chevron 82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86" name="Chevron 85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7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/>
                <a:t>Close-out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511162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97104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>
              <a:solidFill>
                <a:srgbClr val="1E1E1E"/>
              </a:solidFill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/>
              <a:t>Notes decommissioning P1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Scope</a:t>
                      </a:r>
                      <a:endParaRPr lang="pt-B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it-IT" sz="1200" dirty="0"/>
                        <a:t>After the migration of almost all users to O365 environment it is now the time to remove unused Domino Infrastructures</a:t>
                      </a:r>
                      <a:r>
                        <a:rPr lang="it-IT" sz="1200" baseline="0" dirty="0"/>
                        <a:t> – </a:t>
                      </a:r>
                      <a:r>
                        <a:rPr lang="it-IT" sz="1200" dirty="0"/>
                        <a:t>This will permit to Technip Group to </a:t>
                      </a:r>
                      <a:r>
                        <a:rPr lang="it-IT" sz="1200" b="1" dirty="0"/>
                        <a:t>reduce IBM license’s costs</a:t>
                      </a:r>
                      <a:r>
                        <a:rPr lang="it-IT" sz="1200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Budget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1" dirty="0"/>
                        <a:t>151 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Domain: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1" dirty="0" err="1"/>
                        <a:t>Collaboration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Project</a:t>
                      </a:r>
                      <a:r>
                        <a:rPr lang="pt-BR" sz="1200" baseline="0" dirty="0"/>
                        <a:t> Manager: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1" dirty="0"/>
                        <a:t>Ilenia </a:t>
                      </a:r>
                      <a:r>
                        <a:rPr lang="pt-BR" sz="1200" b="1" dirty="0" err="1"/>
                        <a:t>Corazza</a:t>
                      </a:r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51885" y="741509"/>
            <a:ext cx="2081327" cy="2171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96731" y="723469"/>
            <a:ext cx="523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rgbClr val="FFFFFF"/>
                </a:solidFill>
                <a:latin typeface="Arial"/>
              </a:rPr>
              <a:t>45 %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rgbClr val="0A2F85">
                    <a:lumMod val="75000"/>
                  </a:srgbClr>
                </a:solidFill>
                <a:latin typeface="Arial"/>
              </a:rPr>
              <a:t>Global Progress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7165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Domino PVUs reductions </a:t>
                      </a:r>
                      <a:r>
                        <a:rPr kumimoji="0" lang="pt-B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 32K =&gt; </a:t>
                      </a: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Ordered PVUs 41 580 </a:t>
                      </a:r>
                      <a:r>
                        <a:rPr kumimoji="0" 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=&gt; savings of 9 580 PVU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Domino CALs reduction </a:t>
                      </a:r>
                      <a:r>
                        <a:rPr kumimoji="0" lang="pt-B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 14K =&gt; </a:t>
                      </a: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Ordered CALs 21 425 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=&gt; savings of 7 425 CALs</a:t>
                      </a:r>
                      <a:endParaRPr kumimoji="0" lang="pt-B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82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Find a way to automate application categorization so no activities for</a:t>
                      </a:r>
                      <a:r>
                        <a:rPr lang="pt-B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local PMs</a:t>
                      </a:r>
                      <a:endParaRPr lang="pt-B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Region asked for migration of personal mailboxes</a:t>
                      </a:r>
                      <a:r>
                        <a:rPr lang="pt-BR" sz="1000" baseline="0" dirty="0"/>
                        <a:t> which could induce high financial risk or keep personal mail databases</a:t>
                      </a: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aseline="0" dirty="0"/>
                        <a:t>Need to contact personally each countries no single point of contact for Paris OC at the moment</a:t>
                      </a: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aseline="0" dirty="0"/>
                        <a:t>Lack of resources on countries side to perform the activities due to holidays</a:t>
                      </a: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aseline="0" dirty="0"/>
                        <a:t>New domino server installation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1364" y="3666040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>
              <a:solidFill>
                <a:srgbClr val="1E1E1E"/>
              </a:solidFill>
              <a:latin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1364" y="5271261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>
              <a:solidFill>
                <a:srgbClr val="1E1E1E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1504" y="3701115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>
                <a:solidFill>
                  <a:srgbClr val="1E1E1E"/>
                </a:solidFill>
                <a:latin typeface="Arial"/>
              </a:rPr>
              <a:t>Activities</a:t>
            </a:r>
            <a:r>
              <a:rPr lang="pt-BR" sz="1200" b="1">
                <a:solidFill>
                  <a:srgbClr val="1E1E1E"/>
                </a:solidFill>
                <a:latin typeface="Arial"/>
              </a:rPr>
              <a:t> </a:t>
            </a:r>
            <a:r>
              <a:rPr lang="pt-BR" sz="1200" b="1" err="1">
                <a:solidFill>
                  <a:srgbClr val="1E1E1E"/>
                </a:solidFill>
                <a:latin typeface="Arial"/>
              </a:rPr>
              <a:t>Completed</a:t>
            </a:r>
            <a:endParaRPr lang="pt-BR" sz="1200" b="1">
              <a:solidFill>
                <a:srgbClr val="1E1E1E"/>
              </a:solidFill>
              <a:latin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95588" y="5309517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1E1E1E"/>
                </a:solidFill>
                <a:latin typeface="Arial"/>
              </a:rPr>
              <a:t>Activities Planned for next Period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1" y="3647139"/>
          <a:ext cx="5832648" cy="319906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383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Main</a:t>
                      </a:r>
                      <a:r>
                        <a:rPr lang="pt-BR" sz="1000" baseline="0" dirty="0"/>
                        <a:t> deadlines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538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Dashboard development</a:t>
                      </a:r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16 May 2016</a:t>
                      </a:r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t-B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 June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354" rtl="0" eaLnBrk="1" latinLnBrk="0" hangingPunct="1"/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538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LNMT fix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30 June</a:t>
                      </a:r>
                      <a:r>
                        <a:rPr lang="pt-BR" sz="900" b="1" baseline="0" dirty="0"/>
                        <a:t> 2016</a:t>
                      </a:r>
                      <a:endParaRPr lang="pt-BR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0" lang="pt-B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 June 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9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62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Shared Mailboxes migration script (No data)</a:t>
                      </a:r>
                      <a:endParaRPr kumimoji="0" lang="pt-BR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dirty="0"/>
                        <a:t>30 June</a:t>
                      </a:r>
                      <a:r>
                        <a:rPr lang="pt-BR" sz="900" b="1" baseline="0" dirty="0"/>
                        <a:t> 2016</a:t>
                      </a:r>
                      <a:endParaRPr lang="pt-BR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dirty="0"/>
                        <a:t>15 July</a:t>
                      </a:r>
                      <a:r>
                        <a:rPr lang="pt-BR" sz="900" b="1" baseline="0" dirty="0"/>
                        <a:t> 2016</a:t>
                      </a:r>
                      <a:endParaRPr lang="pt-BR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9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9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Active SMs Migration (No data) (objective 1 500) done 660</a:t>
                      </a:r>
                      <a:endParaRPr kumimoji="0" lang="pt-BR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 Sept 2016</a:t>
                      </a:r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538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Archive or delete inactive SM (objective 500)  done 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 Sept 2016</a:t>
                      </a:r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02 Sept 2016</a:t>
                      </a:r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59815"/>
                  </a:ext>
                </a:extLst>
              </a:tr>
              <a:tr h="221538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Resource migration</a:t>
                      </a:r>
                      <a:endParaRPr kumimoji="0" lang="pt-BR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 Sept 2016</a:t>
                      </a:r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952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LN Client Removal (objective 26 611) done 1 465</a:t>
                      </a:r>
                      <a:endParaRPr kumimoji="0" lang="pt-BR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 Sept 2016</a:t>
                      </a:r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02 Sept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62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Define Personal mailbox deco approach x all counties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 Sept 2016</a:t>
                      </a:r>
                      <a:endParaRPr kumimoji="0" lang="pt-BR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93859"/>
                  </a:ext>
                </a:extLst>
              </a:tr>
              <a:tr h="221538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Domino server decommissioning or consolidaiton: 35 490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 Sept 2016</a:t>
                      </a:r>
                      <a:endParaRPr kumimoji="0" lang="pt-BR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326871"/>
                  </a:ext>
                </a:extLst>
              </a:tr>
              <a:tr h="290862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Define</a:t>
                      </a:r>
                      <a:r>
                        <a:rPr kumimoji="0" lang="it-IT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GLOBAL </a:t>
                      </a:r>
                      <a:r>
                        <a:rPr kumimoji="0" lang="it-IT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tool</a:t>
                      </a:r>
                      <a:r>
                        <a:rPr kumimoji="0" lang="it-IT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for SM </a:t>
                      </a:r>
                      <a:r>
                        <a:rPr kumimoji="0" lang="it-IT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migration</a:t>
                      </a:r>
                      <a:r>
                        <a:rPr kumimoji="0" lang="it-IT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(data) + </a:t>
                      </a:r>
                      <a:r>
                        <a:rPr kumimoji="0" lang="it-IT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kumimoji="0" lang="pt-BR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A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 Sept 2016</a:t>
                      </a:r>
                      <a:endParaRPr kumimoji="0" lang="pt-BR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134673"/>
                  </a:ext>
                </a:extLst>
              </a:tr>
              <a:tr h="221538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Categorize Domino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 Sept 2016</a:t>
                      </a:r>
                      <a:endParaRPr kumimoji="0" lang="pt-BR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015410"/>
                  </a:ext>
                </a:extLst>
              </a:tr>
              <a:tr h="221538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A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IBM Licenses count CALs + PVUs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9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Oct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>
                <a:solidFill>
                  <a:srgbClr val="1E1E1E"/>
                </a:solidFill>
                <a:latin typeface="Arial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latin typeface="Arial"/>
              </a:rPr>
              <a:t>deviation</a:t>
            </a:r>
            <a:r>
              <a:rPr lang="pt-BR" sz="1600" b="1">
                <a:solidFill>
                  <a:srgbClr val="1E1E1E"/>
                </a:solidFill>
                <a:latin typeface="Arial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>
                <a:solidFill>
                  <a:srgbClr val="1E1E1E"/>
                </a:solidFill>
                <a:latin typeface="Arial"/>
              </a:rPr>
              <a:t>deviation</a:t>
            </a:r>
            <a:r>
              <a:rPr lang="pt-BR" sz="1600" b="1">
                <a:solidFill>
                  <a:srgbClr val="1E1E1E"/>
                </a:solidFill>
                <a:latin typeface="Arial"/>
              </a:rPr>
              <a:t> ≥ 20%</a:t>
            </a:r>
          </a:p>
        </p:txBody>
      </p:sp>
      <p:sp>
        <p:nvSpPr>
          <p:cNvPr id="55" name="Oval 54"/>
          <p:cNvSpPr/>
          <p:nvPr/>
        </p:nvSpPr>
        <p:spPr>
          <a:xfrm>
            <a:off x="9775432" y="2312679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2937" y="4006913"/>
            <a:ext cx="48965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rgbClr val="1E1E1E"/>
                </a:solidFill>
                <a:latin typeface="Arial"/>
              </a:rPr>
              <a:t>CALs reduction to less of 14K: </a:t>
            </a:r>
            <a:r>
              <a:rPr lang="pt-BR" sz="1000" b="1">
                <a:solidFill>
                  <a:srgbClr val="FF0000"/>
                </a:solidFill>
                <a:latin typeface="Arial"/>
              </a:rPr>
              <a:t>P1 objective reached!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b="1">
                <a:solidFill>
                  <a:srgbClr val="1E1E1E"/>
                </a:solidFill>
                <a:latin typeface="Arial"/>
              </a:rPr>
              <a:t>PVUs reduction to 35 490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>
                <a:solidFill>
                  <a:srgbClr val="1E1E1E"/>
                </a:solidFill>
                <a:latin typeface="Arial"/>
              </a:rPr>
              <a:t>Tool for archive shared maiboxes migration implemented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>
                <a:solidFill>
                  <a:srgbClr val="1E1E1E"/>
                </a:solidFill>
                <a:latin typeface="Arial"/>
              </a:rPr>
              <a:t>Identified BinaryTree tools as the tool for data migration: PO ongoing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5" name="Right Arrow 74"/>
          <p:cNvSpPr/>
          <p:nvPr/>
        </p:nvSpPr>
        <p:spPr>
          <a:xfrm rot="18900000">
            <a:off x="10806511" y="2996737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25669" y="5582424"/>
            <a:ext cx="48965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>
                <a:solidFill>
                  <a:srgbClr val="1E1E1E"/>
                </a:solidFill>
                <a:latin typeface="Arial"/>
              </a:rPr>
              <a:t>Continue SM migrations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>
                <a:solidFill>
                  <a:srgbClr val="1E1E1E"/>
                </a:solidFill>
                <a:latin typeface="Arial"/>
              </a:rPr>
              <a:t>Continue archive or delete Inactive 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>
                <a:solidFill>
                  <a:srgbClr val="1E1E1E"/>
                </a:solidFill>
                <a:latin typeface="Arial"/>
              </a:rPr>
              <a:t>Continue Domino cons+deco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>
                <a:solidFill>
                  <a:srgbClr val="1E1E1E"/>
                </a:solidFill>
                <a:latin typeface="Arial"/>
              </a:rPr>
              <a:t>Implement the BT tool for data migration</a:t>
            </a:r>
            <a:endParaRPr lang="pt-BR" sz="1200">
              <a:solidFill>
                <a:srgbClr val="1E1E1E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>
              <a:solidFill>
                <a:srgbClr val="1E1E1E"/>
              </a:solidFill>
              <a:latin typeface="Arial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9775432" y="3008423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60" name="Chevron 59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1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957207" y="128384"/>
            <a:ext cx="1233464" cy="493385"/>
            <a:chOff x="1112236" y="1251989"/>
            <a:chExt cx="1233464" cy="493385"/>
          </a:xfrm>
        </p:grpSpPr>
        <p:sp>
          <p:nvSpPr>
            <p:cNvPr id="77" name="Chevron 76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81" name="Chevron 80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2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846440" y="112754"/>
            <a:ext cx="1233464" cy="493385"/>
            <a:chOff x="3334591" y="1255867"/>
            <a:chExt cx="1233464" cy="493385"/>
          </a:xfrm>
        </p:grpSpPr>
        <p:sp>
          <p:nvSpPr>
            <p:cNvPr id="84" name="Chevron 83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5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sp>
        <p:nvSpPr>
          <p:cNvPr id="54" name="Oval 53"/>
          <p:cNvSpPr/>
          <p:nvPr/>
        </p:nvSpPr>
        <p:spPr>
          <a:xfrm>
            <a:off x="9775432" y="2672147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10806511" y="22614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  <p:sp>
        <p:nvSpPr>
          <p:cNvPr id="74" name="Right Arrow 73"/>
          <p:cNvSpPr/>
          <p:nvPr/>
        </p:nvSpPr>
        <p:spPr>
          <a:xfrm>
            <a:off x="10806511" y="26316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07984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ts_official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6288">
            <a:off x="149522" y="1025099"/>
            <a:ext cx="2124001" cy="139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353966" y="659001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12004" y="252001"/>
            <a:ext cx="10389641" cy="691028"/>
          </a:xfrm>
        </p:spPr>
        <p:txBody>
          <a:bodyPr/>
          <a:lstStyle/>
          <a:p>
            <a:r>
              <a:rPr lang="pt-BR" err="1"/>
              <a:t>Minimal</a:t>
            </a:r>
            <a:r>
              <a:rPr lang="pt-BR"/>
              <a:t> </a:t>
            </a:r>
            <a:r>
              <a:rPr lang="pt-BR" err="1"/>
              <a:t>Methodology</a:t>
            </a:r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460569" y="1945561"/>
            <a:ext cx="10396071" cy="466344"/>
          </a:xfrm>
        </p:spPr>
        <p:txBody>
          <a:bodyPr/>
          <a:lstStyle/>
          <a:p>
            <a:r>
              <a:rPr lang="en-US"/>
              <a:t>Target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370476" y="2436123"/>
            <a:ext cx="1048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NEW </a:t>
            </a:r>
            <a:r>
              <a:rPr lang="pt-BR" b="1" err="1"/>
              <a:t>projects</a:t>
            </a:r>
            <a:endParaRPr lang="pt-BR" b="1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err="1"/>
              <a:t>Projects</a:t>
            </a:r>
            <a:r>
              <a:rPr lang="pt-BR" b="1"/>
              <a:t> in </a:t>
            </a:r>
            <a:r>
              <a:rPr lang="pt-BR" b="1" err="1"/>
              <a:t>the</a:t>
            </a:r>
            <a:r>
              <a:rPr lang="pt-BR" b="1"/>
              <a:t> </a:t>
            </a:r>
            <a:r>
              <a:rPr lang="pt-BR" b="1" err="1"/>
              <a:t>initial</a:t>
            </a:r>
            <a:r>
              <a:rPr lang="pt-BR" b="1"/>
              <a:t> </a:t>
            </a:r>
            <a:r>
              <a:rPr lang="pt-BR" b="1" err="1"/>
              <a:t>phase</a:t>
            </a:r>
            <a:endParaRPr lang="pt-BR" b="1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460569" y="3372227"/>
            <a:ext cx="10396071" cy="466344"/>
          </a:xfrm>
        </p:spPr>
        <p:txBody>
          <a:bodyPr/>
          <a:lstStyle/>
          <a:p>
            <a:r>
              <a:rPr lang="en-US"/>
              <a:t>Items/Components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0476" y="3862789"/>
            <a:ext cx="10486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PID 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/>
              <a:t>MS-Project Schedule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/>
              <a:t>Monthly Status Report 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/>
              <a:t>Lessons Learned and </a:t>
            </a:r>
            <a:r>
              <a:rPr lang="en-US" b="1" err="1"/>
              <a:t>CloseOut</a:t>
            </a:r>
            <a:r>
              <a:rPr lang="en-US" b="1"/>
              <a:t> document </a:t>
            </a:r>
            <a:endParaRPr lang="en-US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775520" y="5848814"/>
            <a:ext cx="4896544" cy="466344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Why?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1559496" y="5400034"/>
            <a:ext cx="64807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65467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/>
              <a:t>SharePoint on line study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 err="1"/>
                        <a:t>Study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to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migrate</a:t>
                      </a:r>
                      <a:r>
                        <a:rPr lang="pt-BR" sz="1400" baseline="0" dirty="0"/>
                        <a:t> Sharepoint local </a:t>
                      </a:r>
                      <a:r>
                        <a:rPr lang="pt-BR" sz="1400" baseline="0" dirty="0" err="1"/>
                        <a:t>instances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to</a:t>
                      </a:r>
                      <a:r>
                        <a:rPr lang="pt-BR" sz="1400" baseline="0" dirty="0"/>
                        <a:t> SharePoint Online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Collaboration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Zakaria</a:t>
                      </a:r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51887" y="731770"/>
            <a:ext cx="64193" cy="249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1E1E1E"/>
                </a:solidFill>
                <a:cs typeface="Arial" charset="0"/>
              </a:rPr>
              <a:t>1%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A2F85">
                    <a:lumMod val="75000"/>
                  </a:srgbClr>
                </a:solidFill>
                <a:cs typeface="Arial" charset="0"/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Defining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a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project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strategy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deal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with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Sharepoint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applications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customizations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and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product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versions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35699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Activities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264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Planned for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next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Period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13716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Project </a:t>
                      </a:r>
                      <a:r>
                        <a:rPr lang="pt-BR" sz="1200" b="1" dirty="0" err="1"/>
                        <a:t>Kick</a:t>
                      </a:r>
                      <a:r>
                        <a:rPr lang="pt-BR" sz="1200" b="1" dirty="0"/>
                        <a:t>-Off</a:t>
                      </a:r>
                      <a:r>
                        <a:rPr lang="pt-BR" sz="1200" b="1" baseline="0" dirty="0"/>
                        <a:t> meeting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19/08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≥ 20%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5400" y="5373216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19/08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kick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-off meeting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1776" y="3789040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Initial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conversation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with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Microsoft.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10780288" y="2287965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9772176" y="2312679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9772176" y="2720029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9772176" y="3104783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10780288" y="2696386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10780288" y="3080053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769945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251809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83432" y="252001"/>
            <a:ext cx="5632063" cy="691028"/>
          </a:xfrm>
        </p:spPr>
        <p:txBody>
          <a:bodyPr/>
          <a:lstStyle/>
          <a:p>
            <a:r>
              <a:rPr lang="en-US"/>
              <a:t>Internet Explorer 11 Migration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53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Upgrade the Technip browser version to Internet Explorer 11 using Enterprise mode to support legacy requirements as well as 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standardize a Global GPO to get all computers with the same IE configuration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Office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/>
                        <a:t>Cindy Saenz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6" y="727437"/>
            <a:ext cx="4240658" cy="2155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10554483" y="709349"/>
            <a:ext cx="510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97%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19219" y="706404"/>
            <a:ext cx="132099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Engagement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Regions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upgrade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browser </a:t>
                      </a:r>
                      <a:r>
                        <a:rPr lang="pt-BR" sz="14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End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of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life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of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older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versions</a:t>
                      </a:r>
                      <a:r>
                        <a:rPr lang="pt-BR" sz="1400" baseline="0" dirty="0"/>
                        <a:t> no </a:t>
                      </a:r>
                      <a:r>
                        <a:rPr lang="pt-BR" sz="1400" baseline="0" dirty="0" err="1"/>
                        <a:t>longer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supported</a:t>
                      </a:r>
                      <a:r>
                        <a:rPr lang="pt-BR" sz="1400" baseline="0" dirty="0"/>
                        <a:t> as </a:t>
                      </a:r>
                      <a:r>
                        <a:rPr lang="pt-BR" sz="1400" baseline="0" dirty="0" err="1"/>
                        <a:t>of</a:t>
                      </a:r>
                      <a:r>
                        <a:rPr lang="pt-BR" sz="1400" baseline="0" dirty="0"/>
                        <a:t> Jan. 12, 2016 &amp; IE11 GPO </a:t>
                      </a:r>
                      <a:r>
                        <a:rPr lang="pt-BR" sz="1400" baseline="0" dirty="0" err="1"/>
                        <a:t>application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Oval 53"/>
          <p:cNvSpPr/>
          <p:nvPr/>
        </p:nvSpPr>
        <p:spPr>
          <a:xfrm>
            <a:off x="9768440" y="269270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/>
          <p:cNvSpPr/>
          <p:nvPr/>
        </p:nvSpPr>
        <p:spPr>
          <a:xfrm>
            <a:off x="9768440" y="3068960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ight Arrow 55"/>
          <p:cNvSpPr/>
          <p:nvPr/>
        </p:nvSpPr>
        <p:spPr>
          <a:xfrm>
            <a:off x="10776552" y="2685293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10776552" y="3068960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335360" y="3429000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5085184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343472" y="3611925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/>
              <a:t>Activities </a:t>
            </a:r>
            <a:r>
              <a:rPr lang="pt-BR" sz="1200" b="1" err="1"/>
              <a:t>Completed</a:t>
            </a:r>
            <a:r>
              <a:rPr lang="pt-BR" sz="1200" b="1"/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5520" y="5157192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479376" y="3861048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Continue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work</a:t>
            </a:r>
            <a:r>
              <a:rPr lang="pt-BR" sz="1200"/>
              <a:t> </a:t>
            </a:r>
            <a:r>
              <a:rPr lang="pt-BR" sz="1200" err="1"/>
              <a:t>with</a:t>
            </a:r>
            <a:r>
              <a:rPr lang="pt-BR" sz="1200"/>
              <a:t> </a:t>
            </a:r>
            <a:r>
              <a:rPr lang="pt-BR" sz="1200" err="1"/>
              <a:t>locations</a:t>
            </a:r>
            <a:r>
              <a:rPr lang="pt-BR" sz="1200"/>
              <a:t> </a:t>
            </a:r>
            <a:r>
              <a:rPr lang="pt-BR" sz="1200" err="1"/>
              <a:t>not</a:t>
            </a:r>
            <a:r>
              <a:rPr lang="pt-BR" sz="1200"/>
              <a:t> </a:t>
            </a:r>
            <a:r>
              <a:rPr lang="pt-BR" sz="1200" err="1"/>
              <a:t>reporting</a:t>
            </a:r>
            <a:r>
              <a:rPr lang="pt-BR" sz="1200"/>
              <a:t> 96-97%.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Continue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work</a:t>
            </a:r>
            <a:r>
              <a:rPr lang="pt-BR" sz="1200"/>
              <a:t> </a:t>
            </a:r>
            <a:r>
              <a:rPr lang="pt-BR" sz="1200" err="1"/>
              <a:t>with</a:t>
            </a:r>
            <a:r>
              <a:rPr lang="pt-BR" sz="1200"/>
              <a:t> </a:t>
            </a:r>
            <a:r>
              <a:rPr lang="pt-BR" sz="1200" err="1"/>
              <a:t>regions</a:t>
            </a:r>
            <a:r>
              <a:rPr lang="pt-BR" sz="1200"/>
              <a:t> </a:t>
            </a:r>
            <a:r>
              <a:rPr lang="pt-BR" sz="1200" err="1"/>
              <a:t>not</a:t>
            </a:r>
            <a:r>
              <a:rPr lang="pt-BR" sz="1200"/>
              <a:t> </a:t>
            </a:r>
            <a:r>
              <a:rPr lang="pt-BR" sz="1200" err="1"/>
              <a:t>applying</a:t>
            </a:r>
            <a:r>
              <a:rPr lang="pt-BR" sz="1200"/>
              <a:t> </a:t>
            </a:r>
            <a:r>
              <a:rPr lang="pt-BR" sz="1200" err="1"/>
              <a:t>the</a:t>
            </a:r>
            <a:r>
              <a:rPr lang="pt-BR" sz="1200"/>
              <a:t> Global IE GPO as </a:t>
            </a:r>
            <a:r>
              <a:rPr lang="pt-BR" sz="1200" err="1"/>
              <a:t>they</a:t>
            </a:r>
            <a:r>
              <a:rPr lang="pt-BR" sz="1200"/>
              <a:t> are </a:t>
            </a:r>
            <a:r>
              <a:rPr lang="pt-BR" sz="1200" err="1"/>
              <a:t>managed</a:t>
            </a:r>
            <a:r>
              <a:rPr lang="pt-BR" sz="1200"/>
              <a:t> </a:t>
            </a:r>
            <a:r>
              <a:rPr lang="pt-BR" sz="1200" err="1"/>
              <a:t>regionally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Made</a:t>
            </a:r>
            <a:r>
              <a:rPr lang="pt-BR" sz="1200"/>
              <a:t> </a:t>
            </a:r>
            <a:r>
              <a:rPr lang="pt-BR" sz="1200" err="1"/>
              <a:t>changes</a:t>
            </a:r>
            <a:r>
              <a:rPr lang="pt-BR" sz="1200"/>
              <a:t> </a:t>
            </a:r>
            <a:r>
              <a:rPr lang="pt-BR" sz="1200" err="1"/>
              <a:t>to</a:t>
            </a:r>
            <a:r>
              <a:rPr lang="pt-BR" sz="1200"/>
              <a:t> Enterprise </a:t>
            </a:r>
            <a:r>
              <a:rPr lang="pt-BR" sz="1200" err="1"/>
              <a:t>Mode</a:t>
            </a:r>
            <a:r>
              <a:rPr lang="pt-BR" sz="1200"/>
              <a:t> </a:t>
            </a:r>
            <a:r>
              <a:rPr lang="pt-BR" sz="1200" err="1"/>
              <a:t>exceptions</a:t>
            </a:r>
            <a:r>
              <a:rPr lang="pt-BR" sz="1200"/>
              <a:t> for Spain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Worked</a:t>
            </a:r>
            <a:r>
              <a:rPr lang="pt-BR" sz="1200"/>
              <a:t> </a:t>
            </a:r>
            <a:r>
              <a:rPr lang="pt-BR" sz="1200" err="1"/>
              <a:t>with</a:t>
            </a:r>
            <a:r>
              <a:rPr lang="pt-BR" sz="1200"/>
              <a:t> APAC </a:t>
            </a:r>
            <a:r>
              <a:rPr lang="pt-BR" sz="1200" err="1"/>
              <a:t>on</a:t>
            </a:r>
            <a:r>
              <a:rPr lang="pt-BR" sz="1200"/>
              <a:t> </a:t>
            </a:r>
            <a:r>
              <a:rPr lang="pt-BR" sz="1200" err="1"/>
              <a:t>reporting</a:t>
            </a:r>
            <a:r>
              <a:rPr lang="pt-BR" sz="1200"/>
              <a:t> </a:t>
            </a:r>
            <a:r>
              <a:rPr lang="pt-BR" sz="1200" err="1"/>
              <a:t>improvements</a:t>
            </a:r>
            <a:endParaRPr lang="pt-BR" sz="1200"/>
          </a:p>
        </p:txBody>
      </p:sp>
      <p:sp>
        <p:nvSpPr>
          <p:cNvPr id="60" name="TextBox 59"/>
          <p:cNvSpPr txBox="1"/>
          <p:nvPr/>
        </p:nvSpPr>
        <p:spPr>
          <a:xfrm>
            <a:off x="449886" y="5419572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Met</a:t>
            </a:r>
            <a:r>
              <a:rPr lang="pt-BR" sz="1200"/>
              <a:t> </a:t>
            </a:r>
            <a:r>
              <a:rPr lang="pt-BR" sz="1200" err="1"/>
              <a:t>with</a:t>
            </a:r>
            <a:r>
              <a:rPr lang="pt-BR" sz="1200"/>
              <a:t> </a:t>
            </a:r>
            <a:r>
              <a:rPr lang="pt-BR" sz="1200" err="1"/>
              <a:t>all</a:t>
            </a:r>
            <a:r>
              <a:rPr lang="pt-BR" sz="1200"/>
              <a:t> OE </a:t>
            </a:r>
            <a:r>
              <a:rPr lang="pt-BR" sz="1200" err="1"/>
              <a:t>Community</a:t>
            </a:r>
            <a:r>
              <a:rPr lang="pt-BR" sz="1200"/>
              <a:t>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emphasize</a:t>
            </a:r>
            <a:r>
              <a:rPr lang="pt-BR" sz="1200"/>
              <a:t> </a:t>
            </a:r>
            <a:r>
              <a:rPr lang="pt-BR" sz="1200" err="1"/>
              <a:t>the</a:t>
            </a:r>
            <a:r>
              <a:rPr lang="pt-BR" sz="1200"/>
              <a:t> </a:t>
            </a:r>
            <a:r>
              <a:rPr lang="pt-BR" sz="1200" err="1"/>
              <a:t>importance</a:t>
            </a:r>
            <a:r>
              <a:rPr lang="pt-BR" sz="1200"/>
              <a:t> </a:t>
            </a:r>
            <a:r>
              <a:rPr lang="pt-BR" sz="1200" err="1"/>
              <a:t>of</a:t>
            </a:r>
            <a:r>
              <a:rPr lang="pt-BR" sz="1200"/>
              <a:t> </a:t>
            </a:r>
            <a:r>
              <a:rPr lang="pt-BR" sz="1200" err="1"/>
              <a:t>improved</a:t>
            </a:r>
            <a:r>
              <a:rPr lang="pt-BR" sz="1200"/>
              <a:t> </a:t>
            </a:r>
            <a:r>
              <a:rPr lang="pt-BR" sz="1200" err="1"/>
              <a:t>deployment</a:t>
            </a:r>
            <a:r>
              <a:rPr lang="pt-BR" sz="1200"/>
              <a:t> </a:t>
            </a:r>
            <a:r>
              <a:rPr lang="pt-BR" sz="1200" err="1"/>
              <a:t>numbers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Have</a:t>
            </a:r>
            <a:r>
              <a:rPr lang="pt-BR" sz="1200"/>
              <a:t> meeting set for </a:t>
            </a:r>
            <a:r>
              <a:rPr lang="pt-BR" sz="1200" err="1"/>
              <a:t>September</a:t>
            </a:r>
            <a:r>
              <a:rPr lang="pt-BR" sz="1200"/>
              <a:t> </a:t>
            </a:r>
            <a:r>
              <a:rPr lang="pt-BR" sz="1200" err="1"/>
              <a:t>with</a:t>
            </a:r>
            <a:r>
              <a:rPr lang="pt-BR" sz="1200"/>
              <a:t> OE </a:t>
            </a:r>
            <a:r>
              <a:rPr lang="pt-BR" sz="1200" err="1"/>
              <a:t>Community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Suggested</a:t>
            </a:r>
            <a:r>
              <a:rPr lang="pt-BR" sz="1200"/>
              <a:t> </a:t>
            </a:r>
            <a:r>
              <a:rPr lang="pt-BR" sz="1200" err="1"/>
              <a:t>and</a:t>
            </a:r>
            <a:r>
              <a:rPr lang="pt-BR" sz="1200"/>
              <a:t> </a:t>
            </a:r>
            <a:r>
              <a:rPr lang="pt-BR" sz="1200" err="1"/>
              <a:t>gained</a:t>
            </a:r>
            <a:r>
              <a:rPr lang="pt-BR" sz="1200"/>
              <a:t> </a:t>
            </a:r>
            <a:r>
              <a:rPr lang="pt-BR" sz="1200" err="1"/>
              <a:t>approval</a:t>
            </a:r>
            <a:r>
              <a:rPr lang="pt-BR" sz="1200"/>
              <a:t> </a:t>
            </a:r>
            <a:r>
              <a:rPr lang="pt-BR" sz="1200" err="1"/>
              <a:t>from</a:t>
            </a:r>
            <a:r>
              <a:rPr lang="pt-BR" sz="1200"/>
              <a:t> CSIO for </a:t>
            </a:r>
            <a:r>
              <a:rPr lang="pt-BR" sz="1200" err="1"/>
              <a:t>monthly</a:t>
            </a:r>
            <a:r>
              <a:rPr lang="pt-BR" sz="1200"/>
              <a:t> reboots </a:t>
            </a:r>
            <a:r>
              <a:rPr lang="pt-BR" sz="1200" err="1"/>
              <a:t>to</a:t>
            </a:r>
            <a:r>
              <a:rPr lang="pt-BR" sz="1200"/>
              <a:t> improve </a:t>
            </a:r>
            <a:r>
              <a:rPr lang="pt-BR" sz="1200" err="1"/>
              <a:t>deployment</a:t>
            </a:r>
            <a:r>
              <a:rPr lang="pt-BR" sz="1200"/>
              <a:t> </a:t>
            </a:r>
            <a:r>
              <a:rPr lang="pt-BR" sz="1200" err="1"/>
              <a:t>numbers</a:t>
            </a:r>
            <a:endParaRPr lang="pt-BR" sz="12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443858"/>
          <a:ext cx="5832648" cy="31395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Workshop with Microsoft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29-May-15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29-May-15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Global GPO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14-Aug-15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14-Aug-15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SCCM package created to deploy IE11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14-Aug-15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21-Aug-15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Regional UATs complete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30-Nov-15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31-Jan-16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en-US" sz="12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Regional full migration to IE11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31-Dec-15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97%</a:t>
                      </a:r>
                      <a:endParaRPr lang="pt-BR" sz="12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 sites linked to the Global IE GPO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31-Dec-15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deviation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deviation ≥ 20%</a:t>
            </a:r>
          </a:p>
        </p:txBody>
      </p:sp>
      <p:sp>
        <p:nvSpPr>
          <p:cNvPr id="71" name="Oval 70"/>
          <p:cNvSpPr/>
          <p:nvPr/>
        </p:nvSpPr>
        <p:spPr>
          <a:xfrm>
            <a:off x="9768440" y="2316444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ight Arrow 73"/>
          <p:cNvSpPr/>
          <p:nvPr/>
        </p:nvSpPr>
        <p:spPr>
          <a:xfrm rot="18900000">
            <a:off x="10776535" y="2280432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990082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6958" y="240795"/>
            <a:ext cx="10389641" cy="691028"/>
          </a:xfrm>
        </p:spPr>
        <p:txBody>
          <a:bodyPr/>
          <a:lstStyle/>
          <a:p>
            <a:r>
              <a:rPr lang="en-US"/>
              <a:t>OE Global Organization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53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/>
                        <a:t>Align all regional teams into</a:t>
                      </a:r>
                      <a:r>
                        <a:rPr lang="pt-BR" sz="1400" baseline="0" dirty="0"/>
                        <a:t> one global Office Environment team to reduce duplication in work and increase efficiencies. 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Office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Cindy Saenz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38331" y="730302"/>
            <a:ext cx="3017674" cy="2015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9317959" y="711276"/>
            <a:ext cx="511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93836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Gain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approval</a:t>
                      </a:r>
                      <a:r>
                        <a:rPr lang="pt-BR" sz="1400" dirty="0"/>
                        <a:t>, </a:t>
                      </a:r>
                      <a:r>
                        <a:rPr lang="pt-BR" sz="1400" dirty="0" err="1"/>
                        <a:t>work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with</a:t>
                      </a:r>
                      <a:r>
                        <a:rPr lang="pt-BR" sz="1400" dirty="0"/>
                        <a:t> local managers </a:t>
                      </a:r>
                      <a:r>
                        <a:rPr lang="pt-BR" sz="1400" dirty="0" err="1"/>
                        <a:t>and</a:t>
                      </a:r>
                      <a:r>
                        <a:rPr lang="pt-BR" sz="1400"/>
                        <a:t> HR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Regions</a:t>
                      </a:r>
                      <a:r>
                        <a:rPr lang="pt-BR" sz="1400" dirty="0"/>
                        <a:t> are </a:t>
                      </a:r>
                      <a:r>
                        <a:rPr lang="pt-BR" sz="1400" dirty="0" err="1"/>
                        <a:t>concerned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about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impact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to</a:t>
                      </a:r>
                      <a:r>
                        <a:rPr lang="pt-BR" sz="1400" baseline="0" dirty="0"/>
                        <a:t> local </a:t>
                      </a:r>
                      <a:r>
                        <a:rPr lang="pt-BR" sz="1400" baseline="0" dirty="0" err="1"/>
                        <a:t>support</a:t>
                      </a:r>
                      <a:r>
                        <a:rPr lang="pt-BR" sz="1400" baseline="0" dirty="0"/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Oval 53"/>
          <p:cNvSpPr/>
          <p:nvPr/>
        </p:nvSpPr>
        <p:spPr>
          <a:xfrm>
            <a:off x="9756005" y="2680345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335360" y="341414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en-US" sz="1200" b="1"/>
              <a:t>Completed</a:t>
            </a:r>
            <a:endParaRPr lang="pt-BR" sz="1200" b="1"/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479376" y="3774182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Presented</a:t>
            </a:r>
            <a:r>
              <a:rPr lang="pt-BR" sz="1200"/>
              <a:t> </a:t>
            </a:r>
            <a:r>
              <a:rPr lang="pt-BR" sz="1200" err="1"/>
              <a:t>names</a:t>
            </a:r>
            <a:r>
              <a:rPr lang="pt-BR" sz="1200"/>
              <a:t>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ITDs</a:t>
            </a:r>
            <a:r>
              <a:rPr lang="pt-BR" sz="1200"/>
              <a:t> </a:t>
            </a:r>
            <a:r>
              <a:rPr lang="pt-BR" sz="1200" err="1"/>
              <a:t>with</a:t>
            </a:r>
            <a:r>
              <a:rPr lang="pt-BR" sz="1200"/>
              <a:t> </a:t>
            </a:r>
            <a:r>
              <a:rPr lang="pt-BR" sz="1200" err="1"/>
              <a:t>follow</a:t>
            </a:r>
            <a:r>
              <a:rPr lang="pt-BR" sz="1200"/>
              <a:t> </a:t>
            </a:r>
            <a:r>
              <a:rPr lang="pt-BR" sz="1200" err="1"/>
              <a:t>up</a:t>
            </a:r>
            <a:r>
              <a:rPr lang="pt-BR" sz="1200"/>
              <a:t>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Meeting </a:t>
            </a:r>
            <a:r>
              <a:rPr lang="pt-BR" sz="1200" err="1"/>
              <a:t>with</a:t>
            </a:r>
            <a:r>
              <a:rPr lang="pt-BR" sz="1200"/>
              <a:t> OE </a:t>
            </a:r>
            <a:r>
              <a:rPr lang="pt-BR" sz="1200" err="1"/>
              <a:t>Community</a:t>
            </a:r>
            <a:r>
              <a:rPr lang="pt-BR" sz="1200"/>
              <a:t> for </a:t>
            </a:r>
            <a:r>
              <a:rPr lang="pt-BR" sz="1200" err="1"/>
              <a:t>improved</a:t>
            </a:r>
            <a:r>
              <a:rPr lang="pt-BR" sz="1200"/>
              <a:t>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Documentation</a:t>
            </a:r>
            <a:r>
              <a:rPr lang="pt-BR" sz="1200"/>
              <a:t> </a:t>
            </a:r>
            <a:r>
              <a:rPr lang="pt-BR" sz="1200" err="1"/>
              <a:t>work</a:t>
            </a:r>
            <a:r>
              <a:rPr lang="pt-BR" sz="1200"/>
              <a:t> </a:t>
            </a:r>
            <a:r>
              <a:rPr lang="pt-BR" sz="1200" err="1"/>
              <a:t>on</a:t>
            </a:r>
            <a:r>
              <a:rPr lang="pt-BR" sz="1200"/>
              <a:t> </a:t>
            </a:r>
            <a:r>
              <a:rPr lang="pt-BR" sz="1200" err="1"/>
              <a:t>packaging</a:t>
            </a:r>
            <a:r>
              <a:rPr lang="pt-BR" sz="1200"/>
              <a:t> </a:t>
            </a:r>
            <a:r>
              <a:rPr lang="pt-BR" sz="1200" err="1"/>
              <a:t>process</a:t>
            </a:r>
            <a:r>
              <a:rPr lang="pt-BR" sz="1200"/>
              <a:t> draft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Reviewed</a:t>
            </a:r>
            <a:r>
              <a:rPr lang="pt-BR" sz="1200"/>
              <a:t> </a:t>
            </a:r>
            <a:r>
              <a:rPr lang="pt-BR" sz="1200" err="1"/>
              <a:t>ServiceNow</a:t>
            </a:r>
            <a:r>
              <a:rPr lang="pt-BR" sz="1200"/>
              <a:t> </a:t>
            </a:r>
            <a:r>
              <a:rPr lang="pt-BR" sz="1200" err="1"/>
              <a:t>template</a:t>
            </a:r>
            <a:r>
              <a:rPr lang="pt-BR" sz="1200"/>
              <a:t> drafts </a:t>
            </a:r>
            <a:r>
              <a:rPr lang="pt-BR" sz="1200" err="1"/>
              <a:t>with</a:t>
            </a:r>
            <a:r>
              <a:rPr lang="pt-BR" sz="1200"/>
              <a:t> </a:t>
            </a:r>
            <a:r>
              <a:rPr lang="pt-BR" sz="1200" err="1"/>
              <a:t>Group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</p:txBody>
      </p:sp>
      <p:sp>
        <p:nvSpPr>
          <p:cNvPr id="60" name="TextBox 59"/>
          <p:cNvSpPr txBox="1"/>
          <p:nvPr/>
        </p:nvSpPr>
        <p:spPr>
          <a:xfrm>
            <a:off x="342986" y="5258343"/>
            <a:ext cx="5248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Review</a:t>
            </a:r>
            <a:r>
              <a:rPr lang="pt-BR" sz="1200"/>
              <a:t> </a:t>
            </a:r>
            <a:r>
              <a:rPr lang="pt-BR" sz="1200" err="1"/>
              <a:t>ServiceNow</a:t>
            </a:r>
            <a:r>
              <a:rPr lang="pt-BR" sz="1200"/>
              <a:t> </a:t>
            </a:r>
            <a:r>
              <a:rPr lang="pt-BR" sz="1200" err="1"/>
              <a:t>template</a:t>
            </a:r>
            <a:r>
              <a:rPr lang="pt-BR" sz="1200"/>
              <a:t> drafts </a:t>
            </a:r>
            <a:r>
              <a:rPr lang="pt-BR" sz="1200" err="1"/>
              <a:t>and</a:t>
            </a:r>
            <a:r>
              <a:rPr lang="pt-BR" sz="1200"/>
              <a:t> </a:t>
            </a:r>
            <a:r>
              <a:rPr lang="pt-BR" sz="1200" err="1"/>
              <a:t>gain</a:t>
            </a:r>
            <a:r>
              <a:rPr lang="pt-BR" sz="1200"/>
              <a:t> </a:t>
            </a:r>
            <a:r>
              <a:rPr lang="pt-BR" sz="1200" err="1"/>
              <a:t>approval</a:t>
            </a:r>
            <a:r>
              <a:rPr lang="pt-BR" sz="1200"/>
              <a:t>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enter</a:t>
            </a:r>
            <a:r>
              <a:rPr lang="pt-BR" sz="1200"/>
              <a:t> </a:t>
            </a:r>
            <a:r>
              <a:rPr lang="pt-BR" sz="1200" err="1"/>
              <a:t>into</a:t>
            </a:r>
            <a:r>
              <a:rPr lang="pt-BR" sz="1200"/>
              <a:t> </a:t>
            </a:r>
            <a:r>
              <a:rPr lang="pt-BR" sz="1200" err="1"/>
              <a:t>ServiceNow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Once</a:t>
            </a:r>
            <a:r>
              <a:rPr lang="pt-BR" sz="1200"/>
              <a:t> </a:t>
            </a:r>
            <a:r>
              <a:rPr lang="pt-BR" sz="1200" err="1"/>
              <a:t>team</a:t>
            </a:r>
            <a:r>
              <a:rPr lang="pt-BR" sz="1200"/>
              <a:t> </a:t>
            </a:r>
            <a:r>
              <a:rPr lang="pt-BR" sz="1200" err="1"/>
              <a:t>is</a:t>
            </a:r>
            <a:r>
              <a:rPr lang="pt-BR" sz="1200"/>
              <a:t> </a:t>
            </a:r>
            <a:r>
              <a:rPr lang="pt-BR" sz="1200" err="1"/>
              <a:t>approved</a:t>
            </a:r>
            <a:r>
              <a:rPr lang="pt-BR" sz="1200"/>
              <a:t>, </a:t>
            </a:r>
            <a:r>
              <a:rPr lang="pt-BR" sz="1200" err="1"/>
              <a:t>work</a:t>
            </a:r>
            <a:r>
              <a:rPr lang="pt-BR" sz="1200"/>
              <a:t> </a:t>
            </a:r>
            <a:r>
              <a:rPr lang="pt-BR" sz="1200" err="1"/>
              <a:t>with</a:t>
            </a:r>
            <a:r>
              <a:rPr lang="pt-BR" sz="1200"/>
              <a:t> </a:t>
            </a:r>
            <a:r>
              <a:rPr lang="pt-BR" sz="1200" err="1"/>
              <a:t>the</a:t>
            </a:r>
            <a:r>
              <a:rPr lang="pt-BR" sz="1200"/>
              <a:t> local managers </a:t>
            </a:r>
            <a:r>
              <a:rPr lang="pt-BR" sz="1200" err="1"/>
              <a:t>and</a:t>
            </a:r>
            <a:r>
              <a:rPr lang="pt-BR" sz="1200"/>
              <a:t> HR</a:t>
            </a:r>
          </a:p>
          <a:p>
            <a:endParaRPr lang="pt-BR" sz="1200"/>
          </a:p>
          <a:p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30738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Responses gathered</a:t>
                      </a:r>
                      <a:r>
                        <a:rPr lang="pt-BR" sz="1200" b="1" baseline="0" dirty="0"/>
                        <a:t> from ITD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31Mar16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4Apr16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Approval from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08Apr16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15Apr16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292">
                <a:tc>
                  <a:txBody>
                    <a:bodyPr/>
                    <a:lstStyle/>
                    <a:p>
                      <a:r>
                        <a:rPr lang="pt-BR" sz="1200" b="1" dirty="0"/>
                        <a:t>Contact team</a:t>
                      </a:r>
                      <a:r>
                        <a:rPr lang="pt-BR" sz="1200" b="1" baseline="0" dirty="0"/>
                        <a:t> members</a:t>
                      </a:r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18Apr16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29Apr16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dirty="0"/>
                        <a:t>Build the new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2May16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FF0000"/>
                          </a:solidFill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074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/>
                        <a:t>Reduce redundancy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16May16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/>
                        <a:t>Transition </a:t>
                      </a:r>
                      <a:r>
                        <a:rPr lang="pt-BR" sz="1200" b="1" baseline="0" dirty="0"/>
                        <a:t>work to OE Global Org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23May16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dirty="0"/>
                        <a:t>Move to new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30May16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13490" y="605016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en-US" sz="1600" b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71" name="Right Arrow 70"/>
          <p:cNvSpPr/>
          <p:nvPr/>
        </p:nvSpPr>
        <p:spPr>
          <a:xfrm>
            <a:off x="10731225" y="227275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Oval 72"/>
          <p:cNvSpPr/>
          <p:nvPr/>
        </p:nvSpPr>
        <p:spPr>
          <a:xfrm>
            <a:off x="9756005" y="2324497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Oval 73"/>
          <p:cNvSpPr/>
          <p:nvPr/>
        </p:nvSpPr>
        <p:spPr>
          <a:xfrm>
            <a:off x="9756005" y="30504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ight Arrow 74"/>
          <p:cNvSpPr/>
          <p:nvPr/>
        </p:nvSpPr>
        <p:spPr>
          <a:xfrm>
            <a:off x="10731225" y="3018996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ight Arrow 75"/>
          <p:cNvSpPr/>
          <p:nvPr/>
        </p:nvSpPr>
        <p:spPr>
          <a:xfrm>
            <a:off x="10731225" y="264792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635829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8581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5915476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/>
              <a:t>W10 IT Preparation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41075" y="1021039"/>
          <a:ext cx="11161239" cy="97560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800" dirty="0"/>
                        <a:t>OS</a:t>
                      </a:r>
                      <a:r>
                        <a:rPr lang="pt-BR" sz="1800" baseline="0" dirty="0"/>
                        <a:t> upgrade </a:t>
                      </a:r>
                      <a:r>
                        <a:rPr lang="pt-BR" sz="1800" baseline="0" dirty="0" err="1"/>
                        <a:t>to</a:t>
                      </a:r>
                      <a:r>
                        <a:rPr lang="pt-BR" sz="1800" baseline="0" dirty="0"/>
                        <a:t> Windows 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2010 </a:t>
                      </a:r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 support the Technip application portfolio whilst ensuring best practices, OS security, stability and new and existing device support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€30</a:t>
                      </a:r>
                      <a:r>
                        <a:rPr lang="pt-BR" sz="1400" b="1" baseline="0" dirty="0"/>
                        <a:t>K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Office</a:t>
                      </a:r>
                      <a:r>
                        <a:rPr lang="pt-BR" sz="1400" b="1" baseline="0" dirty="0"/>
                        <a:t> </a:t>
                      </a:r>
                      <a:r>
                        <a:rPr lang="pt-BR" sz="1400" b="1" baseline="0" dirty="0" err="1"/>
                        <a:t>Environment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David </a:t>
                      </a:r>
                      <a:r>
                        <a:rPr lang="pt-BR" sz="1400" b="1" dirty="0" err="1"/>
                        <a:t>Cairnie</a:t>
                      </a:r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23966" y="675239"/>
            <a:ext cx="4565937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31782" y="671895"/>
            <a:ext cx="886128" cy="211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19350" y="654026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1E1E1E"/>
                </a:solidFill>
                <a:cs typeface="Arial" charset="0"/>
              </a:rPr>
              <a:t>20%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67466" y="659609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A2F85">
                    <a:lumMod val="75000"/>
                  </a:srgbClr>
                </a:solidFill>
                <a:cs typeface="Arial" charset="0"/>
              </a:rPr>
              <a:t>Global Progress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41075" y="2057102"/>
          <a:ext cx="11161241" cy="11560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841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33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88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537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0378" y="3301454"/>
            <a:ext cx="5241565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0378" y="5023275"/>
            <a:ext cx="5252186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360" y="3297737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Activities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35360" y="5023275"/>
            <a:ext cx="3168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Planned for the next Period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1" y="3286310"/>
          <a:ext cx="5832648" cy="35204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en-US" sz="1100" b="1" kern="500" noProof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Project Schedule (MS</a:t>
                      </a:r>
                      <a:r>
                        <a:rPr lang="en-US" sz="1100" b="1" kern="500" baseline="0" noProof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Project)</a:t>
                      </a:r>
                      <a:endParaRPr lang="en-GB" sz="1100" kern="5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en-US" sz="1100" b="1" kern="500" noProof="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EPMLIve</a:t>
                      </a:r>
                      <a:r>
                        <a:rPr lang="en-US" sz="1100" b="1" kern="500" noProof="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project raised</a:t>
                      </a:r>
                      <a:endParaRPr lang="en-GB" sz="1100" kern="5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139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en-GB" sz="1100" b="1" kern="5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W10 initial communication \ kick-offs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06567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en-GB" sz="1100" b="1" kern="5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W10 workshop (MS knowledge transfer)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092898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en-GB" sz="1100" b="1" kern="5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W10 GPO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en-GB" sz="1100" b="1" kern="5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SCCM W10 support \ OSD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en-GB" sz="1100" b="1" kern="5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W10 security validation (patching \ encryption)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4828">
                <a:tc>
                  <a:txBody>
                    <a:bodyPr/>
                    <a:lstStyle/>
                    <a:p>
                      <a:r>
                        <a:rPr lang="en-GB" sz="1100" b="1" kern="5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W10 core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en-GB" sz="1100" b="1" kern="5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</a:rPr>
                        <a:t>W10 master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≥ 20%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10782267" y="2415524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9774155" y="2433524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9783765" y="2712514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9783765" y="2987838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10782267" y="2694514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1" name="Right Arrow 70"/>
          <p:cNvSpPr/>
          <p:nvPr/>
        </p:nvSpPr>
        <p:spPr>
          <a:xfrm>
            <a:off x="10782267" y="2996265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7367" y="3520650"/>
            <a:ext cx="48965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i="1">
                <a:solidFill>
                  <a:srgbClr val="1E1E1E"/>
                </a:solidFill>
                <a:cs typeface="Arial" charset="0"/>
              </a:rPr>
              <a:t>PID completed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E1E1E"/>
                </a:solidFill>
                <a:cs typeface="Arial" charset="0"/>
              </a:rPr>
              <a:t>SCCM updates to support W10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E1E1E"/>
                </a:solidFill>
                <a:cs typeface="Arial" charset="0"/>
              </a:rPr>
              <a:t>Global driver libraries for Dell hardware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E1E1E"/>
                </a:solidFill>
                <a:cs typeface="Arial" charset="0"/>
              </a:rPr>
              <a:t>Core application packaging \ standards sub-project active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>
                <a:solidFill>
                  <a:srgbClr val="1E1E1E"/>
                </a:solidFill>
                <a:cs typeface="Arial" charset="0"/>
              </a:rPr>
              <a:t>High level project plan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07367" y="5220574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i="1">
                <a:solidFill>
                  <a:srgbClr val="1E1E1E"/>
                </a:solidFill>
                <a:cs typeface="Arial" charset="0"/>
              </a:rPr>
              <a:t>Core applications built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i="1">
                <a:solidFill>
                  <a:srgbClr val="1E1E1E"/>
                </a:solidFill>
                <a:cs typeface="Arial" charset="0"/>
              </a:rPr>
              <a:t>W10 image created and added to SCCM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i="1">
                <a:solidFill>
                  <a:srgbClr val="1E1E1E"/>
                </a:solidFill>
                <a:cs typeface="Arial" charset="0"/>
              </a:rPr>
              <a:t>Application compatibility sub-project \ workshops started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i="1">
                <a:solidFill>
                  <a:srgbClr val="1E1E1E"/>
                </a:solidFill>
                <a:cs typeface="Arial" charset="0"/>
              </a:rPr>
              <a:t>Project kick-off (stakeholders)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i="1">
                <a:solidFill>
                  <a:srgbClr val="1E1E1E"/>
                </a:solidFill>
                <a:cs typeface="Arial" charset="0"/>
              </a:rPr>
              <a:t>MS engagement scope defined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i="1">
                <a:solidFill>
                  <a:srgbClr val="1E1E1E"/>
                </a:solidFill>
                <a:cs typeface="Arial" charset="0"/>
              </a:rPr>
              <a:t>Planning for W10 MS workshop in Paris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i="1">
                <a:solidFill>
                  <a:srgbClr val="1E1E1E"/>
                </a:solidFill>
                <a:cs typeface="Arial" charset="0"/>
              </a:rPr>
              <a:t>W10 design document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000" i="1">
                <a:solidFill>
                  <a:srgbClr val="1E1E1E"/>
                </a:solidFill>
                <a:cs typeface="Arial" charset="0"/>
              </a:rPr>
              <a:t>Detailed project schedule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i="1">
              <a:solidFill>
                <a:srgbClr val="1E1E1E"/>
              </a:solidFill>
              <a:cs typeface="Arial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74" name="Chevron 73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77" name="Chevron 76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8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80" name="Chevron 79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83" name="Chevron 82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2491443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372687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83432" y="252001"/>
            <a:ext cx="5632063" cy="691028"/>
          </a:xfrm>
        </p:spPr>
        <p:txBody>
          <a:bodyPr/>
          <a:lstStyle/>
          <a:p>
            <a:r>
              <a:rPr lang="en-US" sz="2400"/>
              <a:t>SCCM Infrastructure Upgrade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Upgrade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SCCM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infrastructure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last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version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Office </a:t>
                      </a:r>
                      <a:r>
                        <a:rPr lang="pt-BR" sz="1400" b="1" dirty="0" err="1"/>
                        <a:t>Environment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David Cairnie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7" y="727437"/>
            <a:ext cx="4330088" cy="21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	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91916" y="722756"/>
            <a:ext cx="600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19219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Global Progress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595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Project Finished.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Technip upgrades the SCCM infrastructure once per year in order that the features, bug fixes and functionality supports the Technip environment.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621886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520606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343472" y="3732803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Completed</a:t>
            </a:r>
            <a:endParaRPr lang="pt-BR" sz="1200" b="1"/>
          </a:p>
        </p:txBody>
      </p:sp>
      <p:sp>
        <p:nvSpPr>
          <p:cNvPr id="59" name="TextBox 58"/>
          <p:cNvSpPr txBox="1"/>
          <p:nvPr/>
        </p:nvSpPr>
        <p:spPr>
          <a:xfrm>
            <a:off x="551383" y="5278070"/>
            <a:ext cx="482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Planned</a:t>
            </a:r>
            <a:r>
              <a:rPr lang="pt-BR" sz="1200" b="1"/>
              <a:t>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479376" y="3981926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CAS upgraded \ 7 Primaries upgraded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80 Secondaries upgraded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Clients upgraded to R2 SP1 (controlled push then automatically)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SCCM infrastructure and features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Sites re-commenced using SCCM for PC management </a:t>
            </a:r>
            <a:r>
              <a:rPr lang="pt-BR" sz="1200" err="1"/>
              <a:t>activities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All</a:t>
            </a:r>
            <a:r>
              <a:rPr lang="pt-BR" sz="1200"/>
              <a:t> Servers </a:t>
            </a:r>
            <a:r>
              <a:rPr lang="pt-BR" sz="1200" err="1"/>
              <a:t>Migrated</a:t>
            </a:r>
            <a:endParaRPr lang="pt-BR" sz="1200"/>
          </a:p>
        </p:txBody>
      </p:sp>
      <p:sp>
        <p:nvSpPr>
          <p:cNvPr id="60" name="TextBox 59"/>
          <p:cNvSpPr txBox="1"/>
          <p:nvPr/>
        </p:nvSpPr>
        <p:spPr>
          <a:xfrm>
            <a:off x="551384" y="5638110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End</a:t>
            </a:r>
            <a:r>
              <a:rPr lang="pt-BR" sz="1200"/>
              <a:t> </a:t>
            </a:r>
            <a:r>
              <a:rPr lang="pt-BR" sz="1200" err="1"/>
              <a:t>of</a:t>
            </a:r>
            <a:r>
              <a:rPr lang="pt-BR" sz="1200"/>
              <a:t> Project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564736"/>
          <a:ext cx="5832648" cy="3068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30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Workshop with PFE to prepare for the upgrade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Dec 2015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Dec 2015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Obtain source installation media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Jan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Jan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/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Upgrade SCCM lab and evaluate upgrade planning \ procedures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US" sz="900" b="0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Jan 2016</a:t>
                      </a:r>
                      <a:endParaRPr lang="en-US" sz="9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Jan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9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Change Request approved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Feb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Feb 2016</a:t>
                      </a:r>
                      <a:endParaRPr lang="en-US" sz="9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Change communication to SCCM Admins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Feb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Feb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lvl="0"/>
                      <a:r>
                        <a:rPr lang="en-GB" sz="8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 SCCM Infrastructure upgrade pre-requisites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26</a:t>
                      </a:r>
                      <a:r>
                        <a:rPr lang="en-GB" sz="900" b="0" baseline="30000" dirty="0">
                          <a:solidFill>
                            <a:schemeClr val="tx1"/>
                          </a:solidFill>
                          <a:latin typeface="+mn-lt"/>
                        </a:rPr>
                        <a:t>th</a:t>
                      </a:r>
                      <a:r>
                        <a:rPr lang="en-GB" sz="900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Feb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Feb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Test SCCM database upgrade integrity (SCCM DB test</a:t>
                      </a:r>
                    </a:p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procedure)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US" sz="900" b="0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Database backups verified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nd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CAS server upgraded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</a:t>
                      </a:r>
                      <a:r>
                        <a:rPr lang="en-US" sz="900" b="0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2016</a:t>
                      </a:r>
                      <a:endParaRPr lang="en-US" sz="9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Primary Servers upgraded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  <a:endParaRPr lang="en-US" sz="9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Secondary Servers Upgraded (excluding vessels)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OSD validated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SCCM infrastructure testing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Closeout communication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</a:t>
                      </a:r>
                      <a:r>
                        <a:rPr lang="en-US" sz="900" b="0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2016</a:t>
                      </a:r>
                      <a:endParaRPr lang="en-US" sz="900" b="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SCCM LAB decommissioned – NEW requirement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en-US" sz="900" b="0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US" sz="9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Mar 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deviation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deviation ≥ 20%</a:t>
            </a:r>
          </a:p>
        </p:txBody>
      </p:sp>
      <p:sp>
        <p:nvSpPr>
          <p:cNvPr id="47" name="Oval 46"/>
          <p:cNvSpPr/>
          <p:nvPr/>
        </p:nvSpPr>
        <p:spPr>
          <a:xfrm>
            <a:off x="9768408" y="2327338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Oval 47"/>
          <p:cNvSpPr/>
          <p:nvPr/>
        </p:nvSpPr>
        <p:spPr>
          <a:xfrm>
            <a:off x="9768408" y="2848596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/>
          <p:cNvSpPr/>
          <p:nvPr/>
        </p:nvSpPr>
        <p:spPr>
          <a:xfrm>
            <a:off x="9768408" y="3233748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1" name="Group 50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54" name="Chevron 53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57" name="Chevron 56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1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73" name="Chevron 72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76" name="Chevron 75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/>
                <a:t>Close-out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35124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05937" y="227803"/>
            <a:ext cx="10389641" cy="691028"/>
          </a:xfrm>
        </p:spPr>
        <p:txBody>
          <a:bodyPr/>
          <a:lstStyle/>
          <a:p>
            <a:r>
              <a:rPr lang="en-US"/>
              <a:t>SCCM Vessel Infrastructure upgrade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/>
                        <a:t>Upgrade </a:t>
                      </a:r>
                      <a:r>
                        <a:rPr lang="pt-BR" sz="1400" dirty="0" err="1"/>
                        <a:t>the</a:t>
                      </a:r>
                      <a:r>
                        <a:rPr lang="pt-BR" sz="1400" dirty="0"/>
                        <a:t> SCCM Infrastructure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to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the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latest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version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on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the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vessels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list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provided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36 </a:t>
                      </a:r>
                      <a:r>
                        <a:rPr lang="pt-BR" sz="1400" b="1" dirty="0" err="1"/>
                        <a:t>man</a:t>
                      </a:r>
                      <a:r>
                        <a:rPr lang="pt-BR" sz="1400" b="1" dirty="0"/>
                        <a:t>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Office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Cindy Saenz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38332" y="746728"/>
            <a:ext cx="1219100" cy="200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540443" y="710410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 err="1"/>
                        <a:t>Meet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with</a:t>
                      </a:r>
                      <a:r>
                        <a:rPr lang="pt-BR" sz="1400" dirty="0"/>
                        <a:t> Project </a:t>
                      </a:r>
                      <a:r>
                        <a:rPr lang="pt-BR" sz="1400" dirty="0" err="1"/>
                        <a:t>team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to</a:t>
                      </a:r>
                      <a:r>
                        <a:rPr lang="pt-BR" sz="1400" baseline="0" dirty="0"/>
                        <a:t> determine </a:t>
                      </a:r>
                      <a:r>
                        <a:rPr lang="pt-BR" sz="1400" baseline="0" dirty="0" err="1"/>
                        <a:t>vessel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availability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 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Vessels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not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available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during</a:t>
                      </a:r>
                      <a:r>
                        <a:rPr lang="pt-BR" sz="1400" baseline="0" dirty="0"/>
                        <a:t> upgrade </a:t>
                      </a:r>
                      <a:r>
                        <a:rPr lang="pt-BR" sz="1400" baseline="0" dirty="0" err="1"/>
                        <a:t>period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Oval 53"/>
          <p:cNvSpPr/>
          <p:nvPr/>
        </p:nvSpPr>
        <p:spPr>
          <a:xfrm>
            <a:off x="9777707" y="2680345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335360" y="341414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en-US" sz="1200" b="1"/>
              <a:t>Completed</a:t>
            </a:r>
            <a:endParaRPr lang="pt-BR" sz="1200" b="1"/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Planned</a:t>
            </a:r>
            <a:endParaRPr lang="pt-BR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479376" y="3774182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Gathered</a:t>
            </a:r>
            <a:r>
              <a:rPr lang="pt-BR" sz="1200"/>
              <a:t> </a:t>
            </a:r>
            <a:r>
              <a:rPr lang="pt-BR" sz="1200" err="1"/>
              <a:t>list</a:t>
            </a:r>
            <a:r>
              <a:rPr lang="pt-BR" sz="1200"/>
              <a:t> </a:t>
            </a:r>
            <a:r>
              <a:rPr lang="pt-BR" sz="1200" err="1"/>
              <a:t>of</a:t>
            </a:r>
            <a:r>
              <a:rPr lang="pt-BR" sz="1200"/>
              <a:t> servers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be</a:t>
            </a:r>
            <a:r>
              <a:rPr lang="pt-BR" sz="1200"/>
              <a:t> </a:t>
            </a:r>
            <a:r>
              <a:rPr lang="pt-BR" sz="1200" err="1"/>
              <a:t>upgraded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Met</a:t>
            </a:r>
            <a:r>
              <a:rPr lang="pt-BR" sz="1200"/>
              <a:t>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discuss</a:t>
            </a:r>
            <a:r>
              <a:rPr lang="pt-BR" sz="1200"/>
              <a:t> dates </a:t>
            </a:r>
            <a:r>
              <a:rPr lang="pt-BR" sz="1200" err="1"/>
              <a:t>vessels</a:t>
            </a:r>
            <a:r>
              <a:rPr lang="pt-BR" sz="1200"/>
              <a:t> </a:t>
            </a:r>
            <a:r>
              <a:rPr lang="pt-BR" sz="1200" err="1"/>
              <a:t>will</a:t>
            </a:r>
            <a:r>
              <a:rPr lang="pt-BR" sz="1200"/>
              <a:t> </a:t>
            </a:r>
            <a:r>
              <a:rPr lang="pt-BR" sz="1200" err="1"/>
              <a:t>be</a:t>
            </a:r>
            <a:r>
              <a:rPr lang="pt-BR" sz="1200"/>
              <a:t> </a:t>
            </a:r>
            <a:r>
              <a:rPr lang="pt-BR" sz="1200" err="1"/>
              <a:t>at</a:t>
            </a:r>
            <a:r>
              <a:rPr lang="pt-BR" sz="1200"/>
              <a:t> </a:t>
            </a:r>
            <a:r>
              <a:rPr lang="pt-BR" sz="1200" err="1"/>
              <a:t>port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Plan</a:t>
            </a:r>
            <a:r>
              <a:rPr lang="pt-BR" sz="1200"/>
              <a:t> </a:t>
            </a:r>
            <a:r>
              <a:rPr lang="pt-BR" sz="1200" err="1"/>
              <a:t>to</a:t>
            </a:r>
            <a:r>
              <a:rPr lang="pt-BR" sz="1200"/>
              <a:t> complete in 90 </a:t>
            </a:r>
            <a:r>
              <a:rPr lang="pt-BR" sz="1200" err="1"/>
              <a:t>days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Secured</a:t>
            </a:r>
            <a:r>
              <a:rPr lang="pt-BR" sz="1200"/>
              <a:t> </a:t>
            </a:r>
            <a:r>
              <a:rPr lang="pt-BR" sz="1200" err="1"/>
              <a:t>resources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Completed</a:t>
            </a:r>
            <a:r>
              <a:rPr lang="pt-BR" sz="1200"/>
              <a:t> </a:t>
            </a:r>
            <a:r>
              <a:rPr lang="pt-BR" sz="1200" err="1"/>
              <a:t>two</a:t>
            </a:r>
            <a:r>
              <a:rPr lang="pt-BR" sz="1200"/>
              <a:t> </a:t>
            </a:r>
            <a:r>
              <a:rPr lang="pt-BR" sz="1200" err="1"/>
              <a:t>from</a:t>
            </a:r>
            <a:r>
              <a:rPr lang="pt-BR" sz="1200"/>
              <a:t> </a:t>
            </a:r>
            <a:r>
              <a:rPr lang="pt-BR" sz="1200" err="1"/>
              <a:t>Brazil</a:t>
            </a:r>
            <a:r>
              <a:rPr lang="pt-BR" sz="1200"/>
              <a:t> &amp; </a:t>
            </a:r>
            <a:r>
              <a:rPr lang="pt-BR" sz="1200" err="1"/>
              <a:t>removed</a:t>
            </a:r>
            <a:r>
              <a:rPr lang="pt-BR" sz="1200"/>
              <a:t> </a:t>
            </a:r>
            <a:r>
              <a:rPr lang="pt-BR" sz="1200" err="1"/>
              <a:t>two</a:t>
            </a:r>
            <a:r>
              <a:rPr lang="pt-BR" sz="1200"/>
              <a:t> </a:t>
            </a:r>
            <a:r>
              <a:rPr lang="pt-BR" sz="1200" err="1"/>
              <a:t>from</a:t>
            </a:r>
            <a:r>
              <a:rPr lang="pt-BR" sz="1200"/>
              <a:t> NSC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2994" y="5243717"/>
            <a:ext cx="5248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Continue </a:t>
            </a:r>
            <a:r>
              <a:rPr lang="pt-BR" sz="1200" err="1"/>
              <a:t>work</a:t>
            </a:r>
            <a:r>
              <a:rPr lang="pt-BR" sz="1200"/>
              <a:t> </a:t>
            </a:r>
            <a:r>
              <a:rPr lang="pt-BR" sz="1200" err="1"/>
              <a:t>on</a:t>
            </a:r>
            <a:r>
              <a:rPr lang="pt-BR" sz="1200"/>
              <a:t> 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Work</a:t>
            </a:r>
            <a:r>
              <a:rPr lang="pt-BR" sz="1200"/>
              <a:t> </a:t>
            </a:r>
            <a:r>
              <a:rPr lang="pt-BR" sz="1200" err="1"/>
              <a:t>on</a:t>
            </a:r>
            <a:r>
              <a:rPr lang="pt-BR" sz="1200"/>
              <a:t> upgrades </a:t>
            </a:r>
            <a:r>
              <a:rPr lang="pt-BR" sz="1200" err="1"/>
              <a:t>while</a:t>
            </a:r>
            <a:r>
              <a:rPr lang="pt-BR" sz="1200"/>
              <a:t> </a:t>
            </a:r>
            <a:r>
              <a:rPr lang="pt-BR" sz="1200" err="1"/>
              <a:t>vessels</a:t>
            </a:r>
            <a:r>
              <a:rPr lang="pt-BR" sz="1200"/>
              <a:t> are </a:t>
            </a:r>
            <a:r>
              <a:rPr lang="pt-BR" sz="1200" err="1"/>
              <a:t>docked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  <a:p>
            <a:endParaRPr lang="pt-BR" sz="1200"/>
          </a:p>
          <a:p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30738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err="1"/>
                        <a:t>Secure</a:t>
                      </a:r>
                      <a:r>
                        <a:rPr lang="pt-BR" sz="1200" b="1" baseline="0" dirty="0"/>
                        <a:t> d</a:t>
                      </a:r>
                      <a:r>
                        <a:rPr lang="pt-BR" sz="1200" b="1" dirty="0"/>
                        <a:t>ates </a:t>
                      </a:r>
                      <a:r>
                        <a:rPr lang="pt-BR" sz="1200" b="1" dirty="0" err="1"/>
                        <a:t>vessels</a:t>
                      </a:r>
                      <a:r>
                        <a:rPr lang="pt-BR" sz="1200" b="1" dirty="0"/>
                        <a:t> are </a:t>
                      </a:r>
                      <a:r>
                        <a:rPr lang="pt-BR" sz="1200" b="1" dirty="0" err="1"/>
                        <a:t>at</a:t>
                      </a:r>
                      <a:r>
                        <a:rPr lang="pt-BR" sz="1200" b="1" dirty="0"/>
                        <a:t> </a:t>
                      </a:r>
                      <a:r>
                        <a:rPr lang="pt-BR" sz="1200" b="1" dirty="0" err="1"/>
                        <a:t>port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Aug</a:t>
                      </a:r>
                      <a:r>
                        <a:rPr lang="pt-BR" sz="1200" b="1" dirty="0"/>
                        <a:t>.</a:t>
                      </a:r>
                      <a:r>
                        <a:rPr lang="pt-BR" sz="1200" b="1" baseline="0" dirty="0"/>
                        <a:t> 31, 2016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7/29/2016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err="1"/>
                        <a:t>Create</a:t>
                      </a:r>
                      <a:r>
                        <a:rPr lang="pt-BR" sz="1200" b="1" dirty="0"/>
                        <a:t> PID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Aug</a:t>
                      </a:r>
                      <a:r>
                        <a:rPr lang="pt-BR" sz="1200" b="1" dirty="0"/>
                        <a:t>.</a:t>
                      </a:r>
                      <a:r>
                        <a:rPr lang="pt-BR" sz="1200" b="1" baseline="0" dirty="0"/>
                        <a:t> 15, 2016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 25%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292">
                <a:tc>
                  <a:txBody>
                    <a:bodyPr/>
                    <a:lstStyle/>
                    <a:p>
                      <a:r>
                        <a:rPr lang="pt-BR" sz="1200" b="1" dirty="0" err="1"/>
                        <a:t>Change</a:t>
                      </a:r>
                      <a:r>
                        <a:rPr lang="pt-BR" sz="1200" b="1" dirty="0"/>
                        <a:t> </a:t>
                      </a:r>
                      <a:r>
                        <a:rPr lang="pt-BR" sz="1200" b="1" dirty="0" err="1"/>
                        <a:t>Request</a:t>
                      </a:r>
                      <a:r>
                        <a:rPr lang="pt-BR" sz="1200" b="1" baseline="0" dirty="0"/>
                        <a:t> </a:t>
                      </a:r>
                      <a:r>
                        <a:rPr lang="pt-BR" sz="1200" b="1" baseline="0" dirty="0" err="1"/>
                        <a:t>created</a:t>
                      </a:r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Oct</a:t>
                      </a:r>
                      <a:r>
                        <a:rPr lang="pt-BR" sz="1200" b="1" dirty="0"/>
                        <a:t>. 31,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dirty="0" err="1"/>
                        <a:t>Change</a:t>
                      </a:r>
                      <a:r>
                        <a:rPr lang="pt-BR" sz="1200" b="1" dirty="0"/>
                        <a:t>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Oct</a:t>
                      </a:r>
                      <a:r>
                        <a:rPr lang="pt-BR" sz="1200" b="1" dirty="0"/>
                        <a:t>. 31,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074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/>
                        <a:t>Upgrades</a:t>
                      </a:r>
                      <a:r>
                        <a:rPr lang="pt-BR" sz="1200" b="1" baseline="0" dirty="0"/>
                        <a:t> complete</a:t>
                      </a:r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Oct</a:t>
                      </a:r>
                      <a:r>
                        <a:rPr lang="pt-BR" sz="1200" b="1" dirty="0"/>
                        <a:t>.</a:t>
                      </a:r>
                      <a:r>
                        <a:rPr lang="pt-BR" sz="1200" b="1" baseline="0" dirty="0"/>
                        <a:t> 31, 2016</a:t>
                      </a:r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25%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13490" y="605016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en-US" sz="1600" b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76" name="Right Arrow 75"/>
          <p:cNvSpPr/>
          <p:nvPr/>
        </p:nvSpPr>
        <p:spPr>
          <a:xfrm>
            <a:off x="10736427" y="264792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Oval 56"/>
          <p:cNvSpPr/>
          <p:nvPr/>
        </p:nvSpPr>
        <p:spPr>
          <a:xfrm>
            <a:off x="9777707" y="2324497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ight Arrow 71"/>
          <p:cNvSpPr/>
          <p:nvPr/>
        </p:nvSpPr>
        <p:spPr>
          <a:xfrm>
            <a:off x="10736427" y="228048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Oval 76"/>
          <p:cNvSpPr/>
          <p:nvPr/>
        </p:nvSpPr>
        <p:spPr>
          <a:xfrm>
            <a:off x="9777707" y="3036193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ight Arrow 77"/>
          <p:cNvSpPr/>
          <p:nvPr/>
        </p:nvSpPr>
        <p:spPr>
          <a:xfrm>
            <a:off x="10736427" y="3013578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698296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/>
              <a:t>SCCM Software Update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en-US" sz="1400" dirty="0"/>
                        <a:t>Use SCCM to manage Microsoft Software Updates (SU) for all PCs and Integrate Server patching into SCCM.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Office</a:t>
                      </a:r>
                      <a:r>
                        <a:rPr lang="pt-BR" sz="1400" b="1" baseline="0" dirty="0"/>
                        <a:t> </a:t>
                      </a:r>
                      <a:r>
                        <a:rPr lang="pt-BR" sz="1400" b="1" baseline="0" dirty="0" err="1"/>
                        <a:t>Environment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David </a:t>
                      </a:r>
                      <a:r>
                        <a:rPr lang="pt-BR" sz="1400" b="1" dirty="0" err="1"/>
                        <a:t>Cairnie</a:t>
                      </a:r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51886" y="731770"/>
            <a:ext cx="4028402" cy="211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91%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84232" y="719484"/>
            <a:ext cx="2118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Regions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commitment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impacted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schedule.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35699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512" y="334967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Activities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7" cy="346864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MS </a:t>
                      </a:r>
                      <a:r>
                        <a:rPr lang="pt-BR" sz="1200" b="1" dirty="0" err="1"/>
                        <a:t>patching</a:t>
                      </a:r>
                      <a:r>
                        <a:rPr lang="pt-BR" sz="1200" b="1" dirty="0"/>
                        <a:t> </a:t>
                      </a:r>
                      <a:r>
                        <a:rPr lang="pt-BR" sz="1200" b="1" dirty="0" err="1"/>
                        <a:t>baseline</a:t>
                      </a:r>
                      <a:r>
                        <a:rPr lang="pt-BR" sz="1200" b="1" dirty="0"/>
                        <a:t> </a:t>
                      </a:r>
                      <a:r>
                        <a:rPr lang="pt-BR" sz="1200" b="1" dirty="0" err="1"/>
                        <a:t>created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Feb</a:t>
                      </a:r>
                      <a:r>
                        <a:rPr lang="pt-BR" sz="1200" b="1" dirty="0"/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398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 err="1"/>
                        <a:t>Tracking</a:t>
                      </a:r>
                      <a:r>
                        <a:rPr lang="pt-BR" sz="1200" b="1" dirty="0"/>
                        <a:t> </a:t>
                      </a:r>
                      <a:r>
                        <a:rPr lang="pt-BR" sz="1200" b="1" dirty="0" err="1"/>
                        <a:t>Report</a:t>
                      </a:r>
                      <a:r>
                        <a:rPr lang="pt-BR" sz="1200" b="1" dirty="0"/>
                        <a:t> for </a:t>
                      </a:r>
                      <a:r>
                        <a:rPr lang="pt-BR" sz="1200" b="1" dirty="0" err="1"/>
                        <a:t>baseline</a:t>
                      </a:r>
                      <a:r>
                        <a:rPr lang="pt-BR" sz="1200" b="1" dirty="0"/>
                        <a:t> </a:t>
                      </a:r>
                      <a:r>
                        <a:rPr lang="pt-BR" sz="1200" b="1" dirty="0" err="1"/>
                        <a:t>compliance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Feb</a:t>
                      </a:r>
                      <a:r>
                        <a:rPr lang="pt-BR" sz="1200" b="1" dirty="0"/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Target 500 PCs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globally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full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patch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compliance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validation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Feb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 10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updates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added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into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Office 2013 ADR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corrected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Office 2013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packages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re-distributed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Mar/16</a:t>
                      </a:r>
                    </a:p>
                    <a:p>
                      <a:pPr algn="ctr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Mar/16</a:t>
                      </a:r>
                    </a:p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Highlight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sites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using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SCCM SU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GPO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put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SCCM servers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SCCM SU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mgmt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Software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Updates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Apr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≥ 20%</a:t>
            </a:r>
          </a:p>
        </p:txBody>
      </p:sp>
      <p:sp>
        <p:nvSpPr>
          <p:cNvPr id="56" name="Oval 55"/>
          <p:cNvSpPr/>
          <p:nvPr/>
        </p:nvSpPr>
        <p:spPr>
          <a:xfrm>
            <a:off x="9772176" y="2720029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9772176" y="3104783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10780288" y="2696386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1" name="Right Arrow 70"/>
          <p:cNvSpPr/>
          <p:nvPr/>
        </p:nvSpPr>
        <p:spPr>
          <a:xfrm>
            <a:off x="10780288" y="3080053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9376" y="3652560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SCCM SU GPO to migrate WSUS to SCCM SU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W7 security \ critical patch groups created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Reports to monitor site compliance complete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US deployed all patches (Security \ Critical \ Updates)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sz="1200"/>
              <a:t>Region B and Manufacturing now using SCCM SU and completing as they implement July \ August Security and Critical patches.  </a:t>
            </a:r>
            <a:r>
              <a:rPr lang="en-US" sz="1200">
                <a:solidFill>
                  <a:srgbClr val="1E1E1E"/>
                </a:solidFill>
                <a:cs typeface="Arial" charset="0"/>
              </a:rPr>
              <a:t> </a:t>
            </a:r>
          </a:p>
        </p:txBody>
      </p:sp>
      <p:sp>
        <p:nvSpPr>
          <p:cNvPr id="73" name="Oval 72"/>
          <p:cNvSpPr/>
          <p:nvPr/>
        </p:nvSpPr>
        <p:spPr>
          <a:xfrm>
            <a:off x="9772176" y="232788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5" name="Right Arrow 74"/>
          <p:cNvSpPr/>
          <p:nvPr/>
        </p:nvSpPr>
        <p:spPr>
          <a:xfrm>
            <a:off x="10781730" y="2293951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441115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" name="Slide Number Placeholder 2"/>
          <p:cNvSpPr txBox="1">
            <a:spLocks/>
          </p:cNvSpPr>
          <p:nvPr/>
        </p:nvSpPr>
        <p:spPr bwMode="gray">
          <a:xfrm>
            <a:off x="2" y="6629797"/>
            <a:ext cx="601135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rgbClr val="898989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  <p:sp>
        <p:nvSpPr>
          <p:cNvPr id="55" name="TextBox 54"/>
          <p:cNvSpPr txBox="1"/>
          <p:nvPr/>
        </p:nvSpPr>
        <p:spPr>
          <a:xfrm>
            <a:off x="335360" y="4921772"/>
            <a:ext cx="5256000" cy="187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76" name="TextBox 75"/>
          <p:cNvSpPr txBox="1"/>
          <p:nvPr/>
        </p:nvSpPr>
        <p:spPr>
          <a:xfrm>
            <a:off x="1775520" y="4924842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>
                <a:solidFill>
                  <a:srgbClr val="FF0000"/>
                </a:solidFill>
              </a:rPr>
              <a:t>Region</a:t>
            </a:r>
            <a:r>
              <a:rPr lang="pt-BR" sz="1200" b="1">
                <a:solidFill>
                  <a:srgbClr val="FF0000"/>
                </a:solidFill>
              </a:rPr>
              <a:t>  % SCCM Software Update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51384" y="5210524"/>
            <a:ext cx="4896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Americas</a:t>
            </a:r>
            <a:r>
              <a:rPr lang="pt-BR" sz="1200"/>
              <a:t>:	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APAC:		99%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LATAM:		96%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Manufacturing:	62%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MiddleEast</a:t>
            </a:r>
            <a:r>
              <a:rPr lang="pt-BR" sz="1200"/>
              <a:t>:	99%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NSC:		99%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Region</a:t>
            </a:r>
            <a:r>
              <a:rPr lang="pt-BR" sz="1200"/>
              <a:t> A:	81%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Region</a:t>
            </a:r>
            <a:r>
              <a:rPr lang="pt-BR" sz="1200"/>
              <a:t> B:	90%</a:t>
            </a:r>
          </a:p>
        </p:txBody>
      </p:sp>
    </p:spTree>
    <p:extLst>
      <p:ext uri="{BB962C8B-B14F-4D97-AF65-F5344CB8AC3E}">
        <p14:creationId xmlns:p14="http://schemas.microsoft.com/office/powerpoint/2010/main" val="2530789862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12004" y="260648"/>
            <a:ext cx="10389641" cy="691028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/>
              <a:t>SCCM Servers deployment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/>
                        <a:t>SCCM cliente </a:t>
                      </a:r>
                      <a:r>
                        <a:rPr lang="pt-BR" sz="1400" dirty="0" err="1"/>
                        <a:t>installation</a:t>
                      </a:r>
                      <a:r>
                        <a:rPr lang="pt-BR" sz="1400" baseline="0" dirty="0"/>
                        <a:t> in </a:t>
                      </a:r>
                      <a:r>
                        <a:rPr lang="pt-BR" sz="1400" baseline="0" dirty="0" err="1"/>
                        <a:t>all</a:t>
                      </a:r>
                      <a:r>
                        <a:rPr lang="pt-BR" sz="1400" baseline="0" dirty="0"/>
                        <a:t> servers </a:t>
                      </a:r>
                      <a:r>
                        <a:rPr lang="pt-BR" sz="1400" baseline="0" dirty="0" err="1"/>
                        <a:t>of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the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Group</a:t>
                      </a:r>
                      <a:r>
                        <a:rPr lang="pt-BR" sz="1400" baseline="0" dirty="0"/>
                        <a:t>.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Office</a:t>
                      </a:r>
                      <a:r>
                        <a:rPr lang="pt-BR" sz="1400" b="1" baseline="0" dirty="0"/>
                        <a:t> </a:t>
                      </a:r>
                      <a:r>
                        <a:rPr lang="pt-BR" sz="1400" b="1" baseline="0" dirty="0" err="1"/>
                        <a:t>Environment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TBD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7" y="731770"/>
            <a:ext cx="64193" cy="249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Not Started!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35699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Completed</a:t>
            </a:r>
            <a:endParaRPr lang="pt-BR" sz="1200" b="1"/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32004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48" name="Oval 47"/>
          <p:cNvSpPr/>
          <p:nvPr/>
        </p:nvSpPr>
        <p:spPr>
          <a:xfrm>
            <a:off x="9714975" y="2278410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/>
          <p:cNvSpPr/>
          <p:nvPr/>
        </p:nvSpPr>
        <p:spPr>
          <a:xfrm>
            <a:off x="9714975" y="2634215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Oval 50"/>
          <p:cNvSpPr/>
          <p:nvPr/>
        </p:nvSpPr>
        <p:spPr>
          <a:xfrm>
            <a:off x="9714975" y="3037615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390752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297099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485781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/>
              <a:t>Office 2016 Migration</a:t>
            </a:r>
          </a:p>
          <a:p>
            <a:pPr>
              <a:lnSpc>
                <a:spcPct val="100000"/>
              </a:lnSpc>
              <a:defRPr/>
            </a:pPr>
            <a:r>
              <a:rPr lang="en-US" sz="1200"/>
              <a:t>(include Office 2010 Removal)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/>
                        <a:t>Project </a:t>
                      </a:r>
                      <a:r>
                        <a:rPr lang="pt-BR" sz="1400" dirty="0" err="1"/>
                        <a:t>program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to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update</a:t>
                      </a:r>
                      <a:r>
                        <a:rPr lang="pt-BR" sz="1400" baseline="0" dirty="0"/>
                        <a:t>/upgrade </a:t>
                      </a:r>
                      <a:r>
                        <a:rPr lang="pt-BR" sz="1400" baseline="0" dirty="0" err="1"/>
                        <a:t>the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dirty="0"/>
                        <a:t>MS-Office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Suite</a:t>
                      </a:r>
                      <a:r>
                        <a:rPr lang="pt-BR" sz="1400" baseline="0" dirty="0"/>
                        <a:t>.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225 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Office </a:t>
                      </a:r>
                      <a:r>
                        <a:rPr lang="pt-BR" sz="1400" b="1" dirty="0" err="1"/>
                        <a:t>Environment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Margie</a:t>
                      </a:r>
                      <a:r>
                        <a:rPr lang="pt-BR" sz="1400" b="1" dirty="0"/>
                        <a:t> </a:t>
                      </a:r>
                      <a:r>
                        <a:rPr lang="pt-BR" sz="1400" b="1" dirty="0" err="1"/>
                        <a:t>Nguyen</a:t>
                      </a:r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44072" y="741508"/>
            <a:ext cx="2592289" cy="2015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57083" y="719483"/>
            <a:ext cx="579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51%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A2F85">
                    <a:lumMod val="75000"/>
                  </a:srgbClr>
                </a:solidFill>
                <a:cs typeface="Arial" charset="0"/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50100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5360" y="5130474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512" y="3618306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5520" y="5202482"/>
            <a:ext cx="264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Planned for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next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Period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489148"/>
          <a:ext cx="5832648" cy="23774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Second Release Deployment (TCS, Middle East)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September 5, 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September 2, 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Second Release Deployment (all remaining regions)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September</a:t>
                      </a:r>
                      <a:r>
                        <a:rPr lang="pt-BR" sz="1200" dirty="0"/>
                        <a:t> 12, 2016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err="1"/>
                        <a:t>Second</a:t>
                      </a:r>
                      <a:r>
                        <a:rPr lang="pt-BR" sz="1200" dirty="0"/>
                        <a:t> Release UAT </a:t>
                      </a:r>
                      <a:r>
                        <a:rPr lang="pt-BR" sz="1200" dirty="0" err="1"/>
                        <a:t>end</a:t>
                      </a:r>
                      <a:r>
                        <a:rPr lang="pt-BR" sz="1200" dirty="0"/>
                        <a:t>-date </a:t>
                      </a:r>
                      <a:r>
                        <a:rPr lang="pt-BR" sz="1200" dirty="0" err="1"/>
                        <a:t>October</a:t>
                      </a:r>
                      <a:r>
                        <a:rPr lang="pt-BR" sz="1200" dirty="0"/>
                        <a:t> 3, 2016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October</a:t>
                      </a:r>
                      <a:r>
                        <a:rPr lang="pt-BR" sz="1200" dirty="0"/>
                        <a:t> 3, 2016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≥ 20%</a:t>
            </a:r>
          </a:p>
        </p:txBody>
      </p:sp>
      <p:sp>
        <p:nvSpPr>
          <p:cNvPr id="48" name="Right Arrow 47"/>
          <p:cNvSpPr/>
          <p:nvPr/>
        </p:nvSpPr>
        <p:spPr>
          <a:xfrm>
            <a:off x="10780288" y="2287965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9772176" y="2312679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9772176" y="2720029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9772176" y="3104783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10780288" y="2696386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10780288" y="3080053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9288" y="3952773"/>
            <a:ext cx="458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Global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First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Release UAT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completed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8/31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India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deployed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to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Second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Release &amp;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Testing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in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Progress</a:t>
            </a:r>
            <a:endParaRPr lang="pt-BR" sz="1200">
              <a:solidFill>
                <a:srgbClr val="1E1E1E"/>
              </a:solidFill>
              <a:cs typeface="Arial" charset="0"/>
            </a:endParaRP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TPNA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completed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First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and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Second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Release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Testing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9/2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49288" y="5441119"/>
            <a:ext cx="4582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Present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UAT status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and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next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steps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to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mgmt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9/12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Second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Release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deployment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begins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9/5 (TCS,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Middle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East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)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Second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release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deployment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begins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9/12 (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all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others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) 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Second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Release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planned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completion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10/03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pt-BR" sz="1200">
              <a:solidFill>
                <a:srgbClr val="1E1E1E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381108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/>
              <a:t>VDI study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 err="1"/>
                        <a:t>Study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to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evaluate</a:t>
                      </a:r>
                      <a:r>
                        <a:rPr lang="pt-BR" sz="1400" dirty="0"/>
                        <a:t> VDI </a:t>
                      </a:r>
                      <a:r>
                        <a:rPr lang="pt-BR" sz="1400" dirty="0" err="1"/>
                        <a:t>solution</a:t>
                      </a:r>
                      <a:r>
                        <a:rPr lang="pt-BR" sz="1400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Office </a:t>
                      </a:r>
                      <a:r>
                        <a:rPr lang="pt-BR" sz="1400" b="1" dirty="0" err="1"/>
                        <a:t>Environment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TBD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7" y="731770"/>
            <a:ext cx="64193" cy="249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Not Started!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41414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</a:t>
            </a:r>
            <a:r>
              <a:rPr lang="pt-BR" sz="1200" b="1" err="1"/>
              <a:t>Completed</a:t>
            </a:r>
            <a:r>
              <a:rPr lang="pt-BR" sz="1200" b="1"/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264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32004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47" name="Oval 46"/>
          <p:cNvSpPr/>
          <p:nvPr/>
        </p:nvSpPr>
        <p:spPr>
          <a:xfrm>
            <a:off x="9714975" y="2272637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Oval 47"/>
          <p:cNvSpPr/>
          <p:nvPr/>
        </p:nvSpPr>
        <p:spPr>
          <a:xfrm>
            <a:off x="9714975" y="262844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/>
          <p:cNvSpPr/>
          <p:nvPr/>
        </p:nvSpPr>
        <p:spPr>
          <a:xfrm>
            <a:off x="9714975" y="303184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27055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353966" y="659001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12004" y="252001"/>
            <a:ext cx="10389641" cy="691028"/>
          </a:xfrm>
        </p:spPr>
        <p:txBody>
          <a:bodyPr/>
          <a:lstStyle/>
          <a:p>
            <a:r>
              <a:rPr lang="pt-BR" err="1"/>
              <a:t>Minimal</a:t>
            </a:r>
            <a:r>
              <a:rPr lang="pt-BR"/>
              <a:t> </a:t>
            </a:r>
            <a:r>
              <a:rPr lang="pt-BR" err="1"/>
              <a:t>Methodology</a:t>
            </a:r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505573" y="1138238"/>
            <a:ext cx="10396071" cy="466344"/>
          </a:xfrm>
        </p:spPr>
        <p:txBody>
          <a:bodyPr/>
          <a:lstStyle/>
          <a:p>
            <a:r>
              <a:rPr lang="en-US"/>
              <a:t>Benefits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5480" y="1628800"/>
            <a:ext cx="104861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PID</a:t>
            </a:r>
            <a:endParaRPr lang="en-US"/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MS-Project Schedule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Monthly Status Report 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Lessons Learned and </a:t>
            </a:r>
            <a:r>
              <a:rPr lang="en-US" b="1" err="1">
                <a:solidFill>
                  <a:schemeClr val="bg1">
                    <a:lumMod val="75000"/>
                  </a:schemeClr>
                </a:solidFill>
              </a:rPr>
              <a:t>CloseOut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 document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sz="3600" b="1"/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pt-BR" sz="3600" b="1"/>
              <a:t>PID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6042" y="4005064"/>
            <a:ext cx="69108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clear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stakeholders/</a:t>
            </a:r>
            <a:r>
              <a:rPr lang="en-US" b="1"/>
              <a:t>clients</a:t>
            </a:r>
            <a:r>
              <a:rPr lang="en-US"/>
              <a:t> ………………. (declare the end of project)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EPM Live</a:t>
            </a:r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2495600" y="4005064"/>
            <a:ext cx="218434" cy="14773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8744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Datacenter</a:t>
            </a:r>
          </a:p>
        </p:txBody>
      </p:sp>
    </p:spTree>
    <p:extLst>
      <p:ext uri="{BB962C8B-B14F-4D97-AF65-F5344CB8AC3E}">
        <p14:creationId xmlns:p14="http://schemas.microsoft.com/office/powerpoint/2010/main" val="4087941848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297099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485781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APDC Consolidation Program</a:t>
            </a:r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/>
                        <a:t>Consolidate local</a:t>
                      </a:r>
                      <a:r>
                        <a:rPr lang="pt-BR" sz="1400" baseline="0" dirty="0"/>
                        <a:t> datacenters into APDC (Asia Pacific DC)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326 000 USD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SCTS 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Program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S. Champonet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49008" y="732320"/>
            <a:ext cx="1795264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8112224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50 %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564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baseline="0" dirty="0"/>
                        <a:t>Leasing </a:t>
                      </a:r>
                      <a:r>
                        <a:rPr lang="pt-BR" sz="1400" baseline="0" dirty="0" err="1"/>
                        <a:t>contract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validated</a:t>
                      </a:r>
                      <a:r>
                        <a:rPr lang="pt-BR" sz="1400" baseline="0" dirty="0"/>
                        <a:t> (Legal </a:t>
                      </a:r>
                      <a:r>
                        <a:rPr lang="pt-BR" sz="1400" baseline="0" dirty="0" err="1"/>
                        <a:t>Department</a:t>
                      </a:r>
                      <a:r>
                        <a:rPr lang="pt-BR" sz="1400" baseline="0" dirty="0"/>
                        <a:t>) / POC </a:t>
                      </a:r>
                      <a:r>
                        <a:rPr lang="pt-BR" sz="1400" baseline="0" dirty="0" err="1"/>
                        <a:t>completed</a:t>
                      </a:r>
                      <a:r>
                        <a:rPr lang="pt-BR" sz="1400" baseline="0" dirty="0"/>
                        <a:t>. PO in </a:t>
                      </a:r>
                      <a:r>
                        <a:rPr lang="pt-BR" sz="1400" baseline="0" dirty="0" err="1"/>
                        <a:t>progress</a:t>
                      </a:r>
                      <a:endParaRPr lang="pt-BR" sz="1400" baseline="0" dirty="0"/>
                    </a:p>
                    <a:p>
                      <a:r>
                        <a:rPr lang="pt-BR" sz="1400" baseline="0" dirty="0" err="1"/>
                        <a:t>End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of</a:t>
                      </a:r>
                      <a:r>
                        <a:rPr lang="pt-BR" sz="1400" baseline="0" dirty="0"/>
                        <a:t> KL </a:t>
                      </a:r>
                      <a:r>
                        <a:rPr lang="pt-BR" sz="1400" baseline="0" dirty="0" err="1"/>
                        <a:t>Migration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by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End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of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September</a:t>
                      </a:r>
                      <a:r>
                        <a:rPr lang="pt-BR" sz="1400" baseline="0" dirty="0"/>
                        <a:t>, </a:t>
                      </a:r>
                      <a:r>
                        <a:rPr lang="pt-BR" sz="1400" baseline="0" dirty="0" err="1"/>
                        <a:t>after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the</a:t>
                      </a:r>
                      <a:r>
                        <a:rPr lang="pt-BR" sz="1400" baseline="0" dirty="0"/>
                        <a:t> delivery </a:t>
                      </a:r>
                      <a:r>
                        <a:rPr lang="pt-BR" sz="1400" baseline="0" dirty="0" err="1"/>
                        <a:t>of</a:t>
                      </a:r>
                      <a:r>
                        <a:rPr lang="pt-BR" sz="1400" baseline="0" dirty="0"/>
                        <a:t> DD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50</a:t>
                      </a:r>
                      <a:r>
                        <a:rPr lang="pt-BR" sz="1400" baseline="0" dirty="0"/>
                        <a:t> 000 USD non budgeted to improve the backup architecture for APAC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aseline="0" dirty="0"/>
                        <a:t>WAN bandwidth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Oval 54"/>
          <p:cNvSpPr/>
          <p:nvPr/>
        </p:nvSpPr>
        <p:spPr>
          <a:xfrm>
            <a:off x="9768440" y="3212976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10803488" y="3212976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335360" y="354629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5130474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618306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</a:t>
            </a:r>
            <a:r>
              <a:rPr lang="pt-BR" sz="1200" b="1" err="1"/>
              <a:t>Completed</a:t>
            </a:r>
            <a:r>
              <a:rPr lang="pt-BR" sz="1200" b="1"/>
              <a:t> August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5520" y="5202482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September</a:t>
            </a:r>
            <a:endParaRPr lang="pt-BR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479376" y="3906338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Lease of backup </a:t>
            </a:r>
            <a:r>
              <a:rPr lang="pt-BR" sz="1200" err="1"/>
              <a:t>technology</a:t>
            </a:r>
            <a:r>
              <a:rPr lang="pt-BR" sz="1200"/>
              <a:t> </a:t>
            </a:r>
            <a:r>
              <a:rPr lang="pt-BR" sz="1200" err="1"/>
              <a:t>validated</a:t>
            </a:r>
            <a:r>
              <a:rPr lang="pt-BR" sz="1200"/>
              <a:t>. PO in </a:t>
            </a:r>
            <a:r>
              <a:rPr lang="pt-BR" sz="1200" err="1"/>
              <a:t>progress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DR Procedure </a:t>
            </a:r>
            <a:r>
              <a:rPr lang="pt-BR" sz="1200" err="1"/>
              <a:t>completed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5% of KL servers migrated </a:t>
            </a:r>
            <a:r>
              <a:rPr lang="pt-BR" sz="1200" err="1"/>
              <a:t>this</a:t>
            </a:r>
            <a:r>
              <a:rPr lang="pt-BR" sz="1200"/>
              <a:t> </a:t>
            </a:r>
            <a:r>
              <a:rPr lang="pt-BR" sz="1200" err="1"/>
              <a:t>month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Move </a:t>
            </a:r>
            <a:r>
              <a:rPr lang="pt-BR" sz="1200" err="1"/>
              <a:t>of</a:t>
            </a:r>
            <a:r>
              <a:rPr lang="pt-BR" sz="1200"/>
              <a:t> 11 servers </a:t>
            </a:r>
            <a:r>
              <a:rPr lang="pt-BR" sz="1200" err="1"/>
              <a:t>from</a:t>
            </a:r>
            <a:r>
              <a:rPr lang="pt-BR" sz="1200"/>
              <a:t> </a:t>
            </a:r>
            <a:r>
              <a:rPr lang="pt-BR" sz="1200" err="1"/>
              <a:t>Asiaflex</a:t>
            </a:r>
            <a:endParaRPr lang="pt-BR" sz="1200"/>
          </a:p>
        </p:txBody>
      </p:sp>
      <p:sp>
        <p:nvSpPr>
          <p:cNvPr id="60" name="TextBox 59"/>
          <p:cNvSpPr txBox="1"/>
          <p:nvPr/>
        </p:nvSpPr>
        <p:spPr>
          <a:xfrm>
            <a:off x="551384" y="5562522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Finalize eradication of W2K3 &amp; Domino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Study</a:t>
            </a:r>
            <a:r>
              <a:rPr lang="pt-BR" sz="1200"/>
              <a:t>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be</a:t>
            </a:r>
            <a:r>
              <a:rPr lang="pt-BR" sz="1200"/>
              <a:t> </a:t>
            </a:r>
            <a:r>
              <a:rPr lang="pt-BR" sz="1200" err="1"/>
              <a:t>completed</a:t>
            </a:r>
            <a:r>
              <a:rPr lang="pt-BR" sz="1200"/>
              <a:t> in Oceania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Study</a:t>
            </a:r>
            <a:r>
              <a:rPr lang="pt-BR" sz="1200"/>
              <a:t>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be</a:t>
            </a:r>
            <a:r>
              <a:rPr lang="pt-BR" sz="1200"/>
              <a:t> </a:t>
            </a:r>
            <a:r>
              <a:rPr lang="pt-BR" sz="1200" err="1"/>
              <a:t>completed</a:t>
            </a:r>
            <a:r>
              <a:rPr lang="pt-BR" sz="1200"/>
              <a:t> in </a:t>
            </a:r>
            <a:r>
              <a:rPr lang="pt-BR" sz="1200" err="1"/>
              <a:t>Thailand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561156"/>
          <a:ext cx="5832648" cy="2773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2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48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>
                          <a:solidFill>
                            <a:srgbClr val="7AB800"/>
                          </a:solidFill>
                        </a:rPr>
                        <a:t>Design of</a:t>
                      </a:r>
                      <a:r>
                        <a:rPr lang="pt-BR" sz="1200" b="1" baseline="0" dirty="0">
                          <a:solidFill>
                            <a:srgbClr val="7AB800"/>
                          </a:solidFill>
                        </a:rPr>
                        <a:t> APDC + DR</a:t>
                      </a:r>
                      <a:endParaRPr lang="pt-BR" sz="1200" b="1" dirty="0">
                        <a:solidFill>
                          <a:srgbClr val="7AB8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7AB800"/>
                          </a:solidFill>
                        </a:rPr>
                        <a:t>28/02/2016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rgbClr val="7AB800"/>
                          </a:solidFill>
                        </a:rPr>
                        <a:t>30/06/2016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>
                          <a:solidFill>
                            <a:srgbClr val="7AB800"/>
                          </a:solidFill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766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Kuala Lumpur Migration (except DMZ)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28/02/2016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FF0000"/>
                          </a:solidFill>
                        </a:rPr>
                        <a:t>30/09/2016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95%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68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rgbClr val="7AB800"/>
                          </a:solidFill>
                          <a:latin typeface="+mn-lt"/>
                          <a:ea typeface="+mn-ea"/>
                          <a:cs typeface="+mn-cs"/>
                        </a:rPr>
                        <a:t>Singapore Migration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rgbClr val="7AB800"/>
                          </a:solidFill>
                          <a:latin typeface="+mn-lt"/>
                          <a:ea typeface="+mn-ea"/>
                          <a:cs typeface="+mn-cs"/>
                        </a:rPr>
                        <a:t>31/03/2016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rgbClr val="7AB800"/>
                          </a:solidFill>
                          <a:latin typeface="+mn-lt"/>
                          <a:ea typeface="+mn-ea"/>
                          <a:cs typeface="+mn-cs"/>
                        </a:rPr>
                        <a:t>10/06/2016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rgbClr val="7AB800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778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Asiaflex Migration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30/04/2016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15/09/2016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Thailand &amp; Vietnam Migration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31/05/2016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798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Indonesia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Migration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31/12/2016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Oceania Migration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31/12/2016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1224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China Migration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1224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Consolidation of Applications in APDC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71" name="Oval 70"/>
          <p:cNvSpPr/>
          <p:nvPr/>
        </p:nvSpPr>
        <p:spPr>
          <a:xfrm>
            <a:off x="9768440" y="2852952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ight Arrow 55"/>
          <p:cNvSpPr/>
          <p:nvPr/>
        </p:nvSpPr>
        <p:spPr>
          <a:xfrm>
            <a:off x="10803472" y="278092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/>
          <p:cNvSpPr/>
          <p:nvPr/>
        </p:nvSpPr>
        <p:spPr>
          <a:xfrm>
            <a:off x="9770775" y="2312872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ight Arrow 50"/>
          <p:cNvSpPr/>
          <p:nvPr/>
        </p:nvSpPr>
        <p:spPr>
          <a:xfrm rot="18900000">
            <a:off x="10803472" y="2290513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810236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323817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044036" y="252413"/>
            <a:ext cx="10857452" cy="690562"/>
          </a:xfrm>
        </p:spPr>
        <p:txBody>
          <a:bodyPr/>
          <a:lstStyle/>
          <a:p>
            <a:r>
              <a:rPr lang="en-US"/>
              <a:t>GEOS Brazil consolidation in EDC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 err="1"/>
                        <a:t>Migrate</a:t>
                      </a:r>
                      <a:r>
                        <a:rPr lang="pt-BR" sz="1400" dirty="0"/>
                        <a:t> Oracle EBS </a:t>
                      </a:r>
                      <a:r>
                        <a:rPr lang="pt-BR" sz="1400" dirty="0" err="1"/>
                        <a:t>and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legacy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sistems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to</a:t>
                      </a:r>
                      <a:r>
                        <a:rPr lang="pt-BR" sz="1400" dirty="0"/>
                        <a:t> EDC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2.200 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Datacenter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Victor Cruz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7" y="731771"/>
            <a:ext cx="280217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6657592" y="692696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723967" y="112754"/>
            <a:ext cx="1233464" cy="493385"/>
            <a:chOff x="6723967" y="112754"/>
            <a:chExt cx="1233464" cy="493385"/>
          </a:xfrm>
        </p:grpSpPr>
        <p:sp>
          <p:nvSpPr>
            <p:cNvPr id="45" name="Chevron 44"/>
            <p:cNvSpPr/>
            <p:nvPr/>
          </p:nvSpPr>
          <p:spPr>
            <a:xfrm>
              <a:off x="6723967" y="112754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6970660" y="112754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564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Project </a:t>
                      </a:r>
                      <a:r>
                        <a:rPr lang="en-US" sz="1400" b="1" dirty="0"/>
                        <a:t>On Hold</a:t>
                      </a:r>
                      <a:r>
                        <a:rPr lang="en-US" sz="1400" dirty="0"/>
                        <a:t>. </a:t>
                      </a:r>
                    </a:p>
                    <a:p>
                      <a:r>
                        <a:rPr lang="en-US" sz="1400" dirty="0"/>
                        <a:t>Considering all the efforts of third parties.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B</a:t>
                      </a:r>
                      <a:r>
                        <a:rPr lang="pt-BR" sz="1400" baseline="0" dirty="0"/>
                        <a:t>udget </a:t>
                      </a:r>
                      <a:r>
                        <a:rPr lang="pt-BR" sz="1400" baseline="0" dirty="0" err="1"/>
                        <a:t>of</a:t>
                      </a:r>
                      <a:r>
                        <a:rPr lang="pt-BR" sz="1400" baseline="0" dirty="0"/>
                        <a:t> IT EDC </a:t>
                      </a:r>
                      <a:r>
                        <a:rPr lang="pt-BR" sz="1400" baseline="0" dirty="0" err="1"/>
                        <a:t>Cost</a:t>
                      </a:r>
                      <a:r>
                        <a:rPr lang="pt-BR" sz="1400" baseline="0" dirty="0"/>
                        <a:t> Center + IT </a:t>
                      </a:r>
                      <a:r>
                        <a:rPr lang="pt-BR" sz="1400" baseline="0" dirty="0" err="1"/>
                        <a:t>Brazil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Cost</a:t>
                      </a:r>
                      <a:r>
                        <a:rPr lang="pt-BR" sz="1400" baseline="0" dirty="0"/>
                        <a:t> Center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 problems due to latency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573016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515719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645024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Completed</a:t>
            </a:r>
            <a:endParaRPr lang="pt-BR" sz="1200" b="1"/>
          </a:p>
        </p:txBody>
      </p:sp>
      <p:sp>
        <p:nvSpPr>
          <p:cNvPr id="59" name="TextBox 58"/>
          <p:cNvSpPr txBox="1"/>
          <p:nvPr/>
        </p:nvSpPr>
        <p:spPr>
          <a:xfrm>
            <a:off x="1774825" y="5229349"/>
            <a:ext cx="27949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Planned</a:t>
            </a:r>
            <a:r>
              <a:rPr lang="pt-BR" sz="1200" b="1"/>
              <a:t> for next Period</a:t>
            </a:r>
            <a:endParaRPr lang="en-US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479376" y="3933056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Created</a:t>
            </a:r>
            <a:r>
              <a:rPr lang="pt-BR" sz="1200"/>
              <a:t> </a:t>
            </a:r>
            <a:r>
              <a:rPr lang="pt-BR" sz="1200" err="1"/>
              <a:t>the</a:t>
            </a:r>
            <a:r>
              <a:rPr lang="pt-BR" sz="1200"/>
              <a:t> </a:t>
            </a:r>
            <a:r>
              <a:rPr lang="pt-BR" sz="1200" err="1"/>
              <a:t>project</a:t>
            </a:r>
            <a:r>
              <a:rPr lang="pt-BR" sz="1200"/>
              <a:t> </a:t>
            </a:r>
            <a:r>
              <a:rPr lang="pt-BR" sz="1200" err="1"/>
              <a:t>documentation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Project </a:t>
            </a:r>
            <a:r>
              <a:rPr lang="pt-BR" sz="1200" err="1"/>
              <a:t>cost</a:t>
            </a:r>
            <a:r>
              <a:rPr lang="pt-BR" sz="1200"/>
              <a:t> </a:t>
            </a:r>
            <a:r>
              <a:rPr lang="pt-BR" sz="1200" err="1"/>
              <a:t>review</a:t>
            </a:r>
            <a:endParaRPr lang="pt-BR" sz="1200"/>
          </a:p>
          <a:p>
            <a:endParaRPr lang="pt-BR" sz="1200"/>
          </a:p>
        </p:txBody>
      </p:sp>
      <p:sp>
        <p:nvSpPr>
          <p:cNvPr id="60" name="TextBox 59"/>
          <p:cNvSpPr txBox="1"/>
          <p:nvPr/>
        </p:nvSpPr>
        <p:spPr>
          <a:xfrm>
            <a:off x="551384" y="5589240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Budget </a:t>
            </a:r>
            <a:r>
              <a:rPr lang="pt-BR" sz="1200" err="1"/>
              <a:t>negotiation</a:t>
            </a: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err="1"/>
              <a:t>Aligment</a:t>
            </a:r>
            <a:r>
              <a:rPr lang="en-US" sz="1200"/>
              <a:t> with the </a:t>
            </a:r>
            <a:r>
              <a:rPr lang="en-US" sz="1200" err="1"/>
              <a:t>envolved</a:t>
            </a:r>
            <a:r>
              <a:rPr lang="en-US" sz="1200"/>
              <a:t>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POC </a:t>
            </a:r>
            <a:r>
              <a:rPr lang="pt-BR" sz="1200" err="1"/>
              <a:t>Environment</a:t>
            </a:r>
            <a:r>
              <a:rPr lang="pt-BR" sz="1200"/>
              <a:t> </a:t>
            </a:r>
            <a:r>
              <a:rPr lang="pt-BR" sz="1200" err="1"/>
              <a:t>building</a:t>
            </a: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559626"/>
          <a:ext cx="5832648" cy="18135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Start</a:t>
                      </a:r>
                      <a:r>
                        <a:rPr lang="pt-BR" sz="1200" b="1" baseline="0" dirty="0"/>
                        <a:t> Date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02/2016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02/2016</a:t>
                      </a: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Selection of potential DBA Labor Suppliers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16/05/2016</a:t>
                      </a:r>
                      <a:endParaRPr lang="pt-BR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10/06/2016</a:t>
                      </a:r>
                      <a:endParaRPr lang="pt-BR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POC – Environment building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20/04/2016</a:t>
                      </a:r>
                      <a:endParaRPr lang="pt-BR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01/06/2016</a:t>
                      </a:r>
                      <a:endParaRPr lang="pt-BR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Finish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09/16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0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946323" y="116632"/>
            <a:ext cx="1233464" cy="493385"/>
            <a:chOff x="8946323" y="116632"/>
            <a:chExt cx="1233464" cy="493385"/>
          </a:xfrm>
        </p:grpSpPr>
        <p:sp>
          <p:nvSpPr>
            <p:cNvPr id="76" name="Chevron 75"/>
            <p:cNvSpPr/>
            <p:nvPr/>
          </p:nvSpPr>
          <p:spPr>
            <a:xfrm>
              <a:off x="8946323" y="116632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Chevron 8"/>
            <p:cNvSpPr/>
            <p:nvPr/>
          </p:nvSpPr>
          <p:spPr>
            <a:xfrm>
              <a:off x="9214785" y="116632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sp>
        <p:nvSpPr>
          <p:cNvPr id="48" name="Oval 47"/>
          <p:cNvSpPr/>
          <p:nvPr/>
        </p:nvSpPr>
        <p:spPr>
          <a:xfrm>
            <a:off x="9738864" y="231781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Oval 48"/>
          <p:cNvSpPr/>
          <p:nvPr/>
        </p:nvSpPr>
        <p:spPr>
          <a:xfrm>
            <a:off x="9736904" y="279164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/>
          <p:cNvSpPr/>
          <p:nvPr/>
        </p:nvSpPr>
        <p:spPr>
          <a:xfrm>
            <a:off x="9736904" y="317990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842809"/>
      </p:ext>
    </p:extLst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39416" y="260648"/>
            <a:ext cx="10389641" cy="691028"/>
          </a:xfrm>
        </p:spPr>
        <p:txBody>
          <a:bodyPr/>
          <a:lstStyle/>
          <a:p>
            <a:r>
              <a:rPr lang="en-US" sz="2400"/>
              <a:t>EDC Storage Renewal</a:t>
            </a:r>
            <a:r>
              <a:rPr lang="en-US" sz="2400" i="1">
                <a:solidFill>
                  <a:srgbClr val="1058A0"/>
                </a:solidFill>
              </a:rPr>
              <a:t>	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702484"/>
              </p:ext>
            </p:extLst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Storage renewal for the Saint Denis and Clichy datacenters.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1 MEUR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Datacenter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 L. (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Mickael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Y.)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6" y="750155"/>
            <a:ext cx="3004119" cy="176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896200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98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+2 months due to a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NOGO during the VPLEX relocation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52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 request from EMC (+ 70 k€)</a:t>
                      </a: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Cost of the VPLEX relocation:</a:t>
                      </a:r>
                      <a:r>
                        <a:rPr lang="pt-BR" sz="12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70 k€ (preparation) + 70 k€ (operation)</a:t>
                      </a:r>
                      <a:endParaRPr lang="pt-B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 risk operation: VPLEX relocation ; VPLEX split, SAN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429000"/>
            <a:ext cx="5256584" cy="1061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4581264"/>
            <a:ext cx="5256584" cy="10079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42900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Completed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631504" y="4595795"/>
            <a:ext cx="278809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Planned</a:t>
            </a:r>
            <a:r>
              <a:rPr lang="pt-BR" sz="1200" b="1"/>
              <a:t>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en-US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623392" y="3645024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Infrastructure delivered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Architecture design delivered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NAS migration completed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/>
              <a:t>Migration for VNX block in progress (90%)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79376" y="4798370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Finalization of VNX block migrations in Clichy. Last requests for changes presented on the next GCAB.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err="1"/>
              <a:t>Definition</a:t>
            </a:r>
            <a:r>
              <a:rPr lang="fr-FR" sz="1200"/>
              <a:t> of a new </a:t>
            </a:r>
            <a:r>
              <a:rPr lang="fr-FR" sz="1200" err="1"/>
              <a:t>schedule</a:t>
            </a:r>
            <a:r>
              <a:rPr lang="fr-FR" sz="1200"/>
              <a:t> for the end of the </a:t>
            </a:r>
            <a:r>
              <a:rPr lang="fr-FR" sz="1200" err="1"/>
              <a:t>project</a:t>
            </a:r>
            <a:endParaRPr lang="fr-F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err="1"/>
              <a:t>Preparation</a:t>
            </a:r>
            <a:r>
              <a:rPr lang="fr-FR" sz="1200"/>
              <a:t> of the new VPLEX relocation</a:t>
            </a:r>
            <a:endParaRPr lang="en-US" sz="12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429000"/>
          <a:ext cx="5832648" cy="32821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23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21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 Detailed targeted architecture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22/01/2016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11/03/2016 (draft)</a:t>
                      </a: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15/05/2016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432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2.3.A Fabric #1 upgrade and merge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06/02/2016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20/02/2016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432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2.4- Fabric #2 upgrade and merge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20/02/2016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05/03/3016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432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2.5- End of cabling operations in Saint Denis by CAP GEMINI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18/03/2016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08/04/2016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432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3/4/5- New storage platform ready for data migration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10/02/2016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08/04/2016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432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7.0- Switch to the </a:t>
                      </a:r>
                      <a:r>
                        <a:rPr lang="en-US" sz="1000" b="1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NAS </a:t>
                      </a: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infrastructure (service breakdown)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11-12/06/2016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12/06/2016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266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6.0- End of data migrations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16/08/2016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09/09/2016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266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7.1- VPLEX relocation (Saint Denis)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19-21/08/2016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November</a:t>
                      </a:r>
                      <a:r>
                        <a:rPr lang="fr-F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2016 ?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266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8.0- End of </a:t>
                      </a:r>
                      <a:r>
                        <a:rPr lang="fr-FR" sz="1000" b="1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decommissioning</a:t>
                      </a:r>
                      <a:endParaRPr lang="en-US" sz="10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07/10/2016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December</a:t>
                      </a:r>
                      <a:r>
                        <a:rPr lang="fr-F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2016 ?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35360" y="5661248"/>
            <a:ext cx="5256584" cy="11520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79" name="TextBox 78"/>
          <p:cNvSpPr txBox="1"/>
          <p:nvPr/>
        </p:nvSpPr>
        <p:spPr>
          <a:xfrm>
            <a:off x="1631504" y="5756171"/>
            <a:ext cx="278809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200" b="1"/>
              <a:t>Highlight</a:t>
            </a:r>
            <a:endParaRPr lang="en-US" sz="1200" b="1"/>
          </a:p>
        </p:txBody>
      </p:sp>
      <p:sp>
        <p:nvSpPr>
          <p:cNvPr id="80" name="TextBox 79"/>
          <p:cNvSpPr txBox="1"/>
          <p:nvPr/>
        </p:nvSpPr>
        <p:spPr>
          <a:xfrm>
            <a:off x="479376" y="5958746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/>
              <a:t>NOGO for the VPLEX relocation. </a:t>
            </a:r>
            <a:endParaRPr lang="fr-FR" sz="12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/>
              <a:t>No </a:t>
            </a:r>
            <a:r>
              <a:rPr lang="fr-FR" sz="1200" b="1" err="1"/>
              <a:t>organizational</a:t>
            </a:r>
            <a:r>
              <a:rPr lang="fr-FR" sz="1200" b="1"/>
              <a:t> change on EMC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/>
              <a:t>Proposition </a:t>
            </a:r>
            <a:r>
              <a:rPr lang="fr-FR" sz="1200" err="1"/>
              <a:t>from</a:t>
            </a:r>
            <a:r>
              <a:rPr lang="fr-FR" sz="1200"/>
              <a:t> Olivier Debeaupuis to </a:t>
            </a:r>
            <a:r>
              <a:rPr lang="fr-FR" sz="1200" err="1"/>
              <a:t>relocate</a:t>
            </a:r>
            <a:r>
              <a:rPr lang="fr-FR" sz="1200"/>
              <a:t> the Saint Denis </a:t>
            </a:r>
            <a:r>
              <a:rPr lang="fr-FR" sz="1200" err="1"/>
              <a:t>without</a:t>
            </a:r>
            <a:r>
              <a:rPr lang="fr-FR" sz="1200"/>
              <a:t> service breakdown (</a:t>
            </a:r>
            <a:r>
              <a:rPr lang="fr-FR" sz="1200" err="1"/>
              <a:t>analysis</a:t>
            </a:r>
            <a:r>
              <a:rPr lang="fr-FR" sz="1200"/>
              <a:t> in </a:t>
            </a:r>
            <a:r>
              <a:rPr lang="fr-FR" sz="1200" err="1"/>
              <a:t>progress</a:t>
            </a:r>
            <a:r>
              <a:rPr lang="fr-FR" sz="1200"/>
              <a:t> by EMC)</a:t>
            </a:r>
            <a:endParaRPr lang="en-US" sz="1200"/>
          </a:p>
          <a:p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</p:txBody>
      </p:sp>
      <p:sp>
        <p:nvSpPr>
          <p:cNvPr id="72" name="Right Arrow 71"/>
          <p:cNvSpPr/>
          <p:nvPr/>
        </p:nvSpPr>
        <p:spPr>
          <a:xfrm>
            <a:off x="10738707" y="3120931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Oval 73"/>
          <p:cNvSpPr/>
          <p:nvPr/>
        </p:nvSpPr>
        <p:spPr>
          <a:xfrm>
            <a:off x="9768408" y="3140984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/>
          <p:cNvSpPr/>
          <p:nvPr/>
        </p:nvSpPr>
        <p:spPr>
          <a:xfrm>
            <a:off x="9768408" y="234888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ight Arrow 55"/>
          <p:cNvSpPr/>
          <p:nvPr/>
        </p:nvSpPr>
        <p:spPr>
          <a:xfrm rot="2700000">
            <a:off x="10738707" y="2347071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Oval 56"/>
          <p:cNvSpPr/>
          <p:nvPr/>
        </p:nvSpPr>
        <p:spPr>
          <a:xfrm>
            <a:off x="9768408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ight Arrow 76"/>
          <p:cNvSpPr/>
          <p:nvPr/>
        </p:nvSpPr>
        <p:spPr>
          <a:xfrm rot="2700000">
            <a:off x="10738707" y="2782737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230173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39416" y="260648"/>
            <a:ext cx="10389641" cy="691028"/>
          </a:xfrm>
        </p:spPr>
        <p:txBody>
          <a:bodyPr/>
          <a:lstStyle/>
          <a:p>
            <a:r>
              <a:rPr lang="en-US" sz="2400"/>
              <a:t>AZURE Migration</a:t>
            </a:r>
            <a:r>
              <a:rPr lang="en-US" sz="2400" i="1">
                <a:solidFill>
                  <a:srgbClr val="1058A0"/>
                </a:solidFill>
              </a:rPr>
              <a:t>	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829785"/>
              </p:ext>
            </p:extLst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Migration to Azure of nearly 550 VMware VM hosting development &amp; test environments.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 500</a:t>
                      </a:r>
                      <a:r>
                        <a:rPr lang="en-US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KEUR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Datacenter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 L. (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Mickael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Y.)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44071" y="750155"/>
            <a:ext cx="3143499" cy="1818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8040216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95%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VMs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Migration to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finalized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Performance issues.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" name="Oval 53"/>
          <p:cNvSpPr/>
          <p:nvPr/>
        </p:nvSpPr>
        <p:spPr>
          <a:xfrm>
            <a:off x="9768440" y="2680345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31599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2.1- End of architecture definition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05/02/2016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11/03/2016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2.2- Processes &amp; tools adaptation synthesis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26/02/2016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11/03/2016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3.0- Start of pilot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15/02/2016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05/03/2016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3.1- End of pilot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15/04/2016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15/04/2016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2.2- End of migration strategy definition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14/03/2016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04/03/2016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3.2- </a:t>
                      </a:r>
                      <a:r>
                        <a:rPr lang="en-US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ServiceNow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Symphony adaptation specification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10/06/2016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31/08/2016</a:t>
                      </a:r>
                      <a:endParaRPr lang="en-US" sz="10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004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4.0- </a:t>
                      </a:r>
                      <a:r>
                        <a:rPr lang="en-US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ExpressRoute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available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23/05/2016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26/05/2016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004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5.0- End of migration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30/06/2016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30/09/2016</a:t>
                      </a:r>
                      <a:endParaRPr lang="en-US" sz="10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73" name="Right Arrow 72"/>
          <p:cNvSpPr/>
          <p:nvPr/>
        </p:nvSpPr>
        <p:spPr>
          <a:xfrm>
            <a:off x="10776956" y="269440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027024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215706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  <p:sp>
        <p:nvSpPr>
          <p:cNvPr id="74" name="TextBox 73"/>
          <p:cNvSpPr txBox="1"/>
          <p:nvPr/>
        </p:nvSpPr>
        <p:spPr>
          <a:xfrm>
            <a:off x="335360" y="3363088"/>
            <a:ext cx="5256584" cy="115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75" name="TextBox 74"/>
          <p:cNvSpPr txBox="1"/>
          <p:nvPr/>
        </p:nvSpPr>
        <p:spPr>
          <a:xfrm>
            <a:off x="335360" y="4659233"/>
            <a:ext cx="5256584" cy="10079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76" name="TextBox 75"/>
          <p:cNvSpPr txBox="1"/>
          <p:nvPr/>
        </p:nvSpPr>
        <p:spPr>
          <a:xfrm>
            <a:off x="1703512" y="3291081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Completed 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31504" y="4659233"/>
            <a:ext cx="278809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Planned</a:t>
            </a:r>
            <a:r>
              <a:rPr lang="pt-BR" sz="1200" b="1"/>
              <a:t>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en-US" sz="1200" b="1"/>
          </a:p>
        </p:txBody>
      </p:sp>
      <p:sp>
        <p:nvSpPr>
          <p:cNvPr id="78" name="TextBox 77"/>
          <p:cNvSpPr txBox="1"/>
          <p:nvPr/>
        </p:nvSpPr>
        <p:spPr>
          <a:xfrm>
            <a:off x="479376" y="3540204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ExpressRoute up and running (including Clichy datacenter datalink)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180 VMs migrated – Estimate to Complete: 60 VMs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/>
              <a:t>Non-</a:t>
            </a:r>
            <a:r>
              <a:rPr lang="fr-FR" sz="1200" err="1"/>
              <a:t>migratable</a:t>
            </a:r>
            <a:r>
              <a:rPr lang="fr-FR" sz="1200"/>
              <a:t>: 60 </a:t>
            </a:r>
            <a:r>
              <a:rPr lang="fr-FR" sz="1200" err="1"/>
              <a:t>VMs</a:t>
            </a:r>
            <a:r>
              <a:rPr lang="fr-FR" sz="1200"/>
              <a:t> </a:t>
            </a:r>
            <a:r>
              <a:rPr lang="fr-FR" sz="1200">
                <a:sym typeface="Wingdings" panose="05000000000000000000" pitchFamily="2" charset="2"/>
              </a:rPr>
              <a:t> 10 TB and 6 </a:t>
            </a:r>
            <a:r>
              <a:rPr lang="fr-FR" sz="1200" err="1">
                <a:sym typeface="Wingdings" panose="05000000000000000000" pitchFamily="2" charset="2"/>
              </a:rPr>
              <a:t>blade</a:t>
            </a:r>
            <a:r>
              <a:rPr lang="fr-FR" sz="1200">
                <a:sym typeface="Wingdings" panose="05000000000000000000" pitchFamily="2" charset="2"/>
              </a:rPr>
              <a:t> servers 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/>
              <a:t>MSSQL pilot </a:t>
            </a:r>
            <a:r>
              <a:rPr lang="fr-FR" sz="1200" err="1"/>
              <a:t>validated</a:t>
            </a:r>
            <a:r>
              <a:rPr lang="fr-FR" sz="1200"/>
              <a:t> (</a:t>
            </a:r>
            <a:r>
              <a:rPr lang="fr-FR" sz="1200" err="1"/>
              <a:t>Sharepoint</a:t>
            </a:r>
            <a:r>
              <a:rPr lang="fr-FR" sz="1200"/>
              <a:t> scope)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err="1"/>
              <a:t>Opening</a:t>
            </a:r>
            <a:r>
              <a:rPr lang="fr-FR" sz="1200"/>
              <a:t> </a:t>
            </a:r>
            <a:r>
              <a:rPr lang="fr-FR" sz="1200" err="1"/>
              <a:t>hours</a:t>
            </a:r>
            <a:r>
              <a:rPr lang="fr-FR" sz="1200"/>
              <a:t> </a:t>
            </a:r>
            <a:r>
              <a:rPr lang="fr-FR" sz="1200" err="1"/>
              <a:t>tested</a:t>
            </a:r>
            <a:r>
              <a:rPr lang="fr-FR" sz="1200"/>
              <a:t> for 4 </a:t>
            </a:r>
            <a:r>
              <a:rPr lang="fr-FR" sz="1200" err="1"/>
              <a:t>VMs</a:t>
            </a:r>
            <a:endParaRPr lang="en-US" sz="1200"/>
          </a:p>
        </p:txBody>
      </p:sp>
      <p:sp>
        <p:nvSpPr>
          <p:cNvPr id="79" name="TextBox 78"/>
          <p:cNvSpPr txBox="1"/>
          <p:nvPr/>
        </p:nvSpPr>
        <p:spPr>
          <a:xfrm>
            <a:off x="479376" y="4875257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Finalization of the VMs migration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Generalization of opening hours of VMs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err="1"/>
              <a:t>Implementation</a:t>
            </a:r>
            <a:r>
              <a:rPr lang="fr-FR" sz="1200"/>
              <a:t> of </a:t>
            </a:r>
            <a:r>
              <a:rPr lang="fr-FR" sz="1200" err="1"/>
              <a:t>VMs</a:t>
            </a:r>
            <a:r>
              <a:rPr lang="fr-FR" sz="1200"/>
              <a:t> </a:t>
            </a:r>
            <a:r>
              <a:rPr lang="fr-FR" sz="1200" err="1"/>
              <a:t>template</a:t>
            </a:r>
            <a:r>
              <a:rPr lang="fr-FR" sz="1200"/>
              <a:t> in Azure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Control of VMs decommissioning and 1</a:t>
            </a:r>
            <a:r>
              <a:rPr lang="en-US" sz="1200" baseline="30000"/>
              <a:t>st</a:t>
            </a:r>
            <a:r>
              <a:rPr lang="en-US" sz="1200"/>
              <a:t> UCS withdrawal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35360" y="5811497"/>
            <a:ext cx="5256584" cy="100797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81" name="TextBox 80"/>
          <p:cNvSpPr txBox="1"/>
          <p:nvPr/>
        </p:nvSpPr>
        <p:spPr>
          <a:xfrm>
            <a:off x="1631504" y="5822394"/>
            <a:ext cx="278809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200" b="1"/>
              <a:t>Highlight</a:t>
            </a:r>
            <a:endParaRPr lang="en-US" sz="1200" b="1"/>
          </a:p>
        </p:txBody>
      </p:sp>
      <p:sp>
        <p:nvSpPr>
          <p:cNvPr id="82" name="TextBox 81"/>
          <p:cNvSpPr txBox="1"/>
          <p:nvPr/>
        </p:nvSpPr>
        <p:spPr>
          <a:xfrm>
            <a:off x="479376" y="6027385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Transition to </a:t>
            </a:r>
            <a:r>
              <a:rPr lang="en-US" sz="1200" err="1"/>
              <a:t>Sopra-Steria</a:t>
            </a:r>
            <a:r>
              <a:rPr lang="en-US" sz="1200"/>
              <a:t> performed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Communication to be performed regarding opening hours of VMs.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/>
              <a:t>Meeting on 7th </a:t>
            </a:r>
            <a:r>
              <a:rPr lang="fr-FR" sz="1200" err="1"/>
              <a:t>September</a:t>
            </a:r>
            <a:r>
              <a:rPr lang="fr-FR" sz="1200"/>
              <a:t> </a:t>
            </a:r>
            <a:r>
              <a:rPr lang="fr-FR" sz="1200" err="1"/>
              <a:t>regarding</a:t>
            </a:r>
            <a:r>
              <a:rPr lang="fr-FR" sz="1200"/>
              <a:t> </a:t>
            </a:r>
            <a:r>
              <a:rPr lang="fr-FR" sz="1200" err="1"/>
              <a:t>DataPlatform</a:t>
            </a:r>
            <a:r>
              <a:rPr lang="fr-FR" sz="1200"/>
              <a:t> performance in Azure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</p:txBody>
      </p:sp>
      <p:sp>
        <p:nvSpPr>
          <p:cNvPr id="87" name="Oval 86"/>
          <p:cNvSpPr/>
          <p:nvPr/>
        </p:nvSpPr>
        <p:spPr>
          <a:xfrm>
            <a:off x="9768440" y="306896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Oval 56"/>
          <p:cNvSpPr/>
          <p:nvPr/>
        </p:nvSpPr>
        <p:spPr>
          <a:xfrm>
            <a:off x="9768408" y="2276888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ight Arrow 57"/>
          <p:cNvSpPr/>
          <p:nvPr/>
        </p:nvSpPr>
        <p:spPr>
          <a:xfrm>
            <a:off x="10776956" y="2263784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ight Arrow 59"/>
          <p:cNvSpPr/>
          <p:nvPr/>
        </p:nvSpPr>
        <p:spPr>
          <a:xfrm>
            <a:off x="10776956" y="3021994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609017"/>
      </p:ext>
    </p:extLst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111514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39416" y="260648"/>
            <a:ext cx="10389641" cy="691028"/>
          </a:xfrm>
        </p:spPr>
        <p:txBody>
          <a:bodyPr/>
          <a:lstStyle/>
          <a:p>
            <a:r>
              <a:rPr lang="en-US"/>
              <a:t>Oracle Platform Optimization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46088"/>
              </p:ext>
            </p:extLst>
          </p:nvPr>
        </p:nvGraphicFramePr>
        <p:xfrm>
          <a:off x="335360" y="1072412"/>
          <a:ext cx="11161239" cy="853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Reduce the Oracle license (Database, </a:t>
                      </a:r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Weblogic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 footprint for VM and physical server.</a:t>
                      </a:r>
                    </a:p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r>
                        <a:rPr lang="en-US" sz="14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KEUR</a:t>
                      </a:r>
                      <a:endParaRPr 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Datacenter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Nicolas L. (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Mickael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Y.) 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6" y="731771"/>
            <a:ext cx="4348209" cy="2224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8212881" y="707210"/>
            <a:ext cx="1555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40416" y="719118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Global Progress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98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Finished</a:t>
                      </a:r>
                      <a:r>
                        <a:rPr lang="en-US" sz="12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Scope increase:  Hosting of Oracle databases on WebLogic XTREMIO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12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514616"/>
            <a:ext cx="5256584" cy="1404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5085344"/>
            <a:ext cx="5256584" cy="144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529474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Completed</a:t>
            </a:r>
            <a:endParaRPr lang="pt-BR" sz="1200" b="1"/>
          </a:p>
        </p:txBody>
      </p:sp>
      <p:sp>
        <p:nvSpPr>
          <p:cNvPr id="59" name="TextBox 58"/>
          <p:cNvSpPr txBox="1"/>
          <p:nvPr/>
        </p:nvSpPr>
        <p:spPr>
          <a:xfrm>
            <a:off x="1631504" y="5113650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</a:t>
            </a:r>
            <a:r>
              <a:rPr lang="pt-BR" sz="1200" b="1" err="1"/>
              <a:t>Planned</a:t>
            </a:r>
            <a:r>
              <a:rPr lang="pt-BR" sz="1200" b="1"/>
              <a:t>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551384" y="3843625"/>
            <a:ext cx="48965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100% of Oracle database VMs migrated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100% of Oracle </a:t>
            </a:r>
            <a:r>
              <a:rPr lang="en-US" sz="1000" err="1"/>
              <a:t>Weblogic</a:t>
            </a:r>
            <a:r>
              <a:rPr lang="en-US" sz="1000"/>
              <a:t> VMs migrated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End of action plan for P7 licensing optimization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000"/>
              <a:t>End of quick wins for Windows physical servers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000"/>
              <a:t>End of options optimization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000"/>
              <a:t>Oracle database &amp; </a:t>
            </a:r>
            <a:r>
              <a:rPr lang="en-US" sz="1000" err="1"/>
              <a:t>weblogic</a:t>
            </a:r>
            <a:r>
              <a:rPr lang="en-US" sz="1000"/>
              <a:t> VM platforms segregation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sz="1000"/>
          </a:p>
        </p:txBody>
      </p:sp>
      <p:sp>
        <p:nvSpPr>
          <p:cNvPr id="60" name="TextBox 59"/>
          <p:cNvSpPr txBox="1"/>
          <p:nvPr/>
        </p:nvSpPr>
        <p:spPr>
          <a:xfrm>
            <a:off x="551384" y="5401682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End of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491159"/>
          <a:ext cx="5832648" cy="325020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2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328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64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2.0- Validation by  </a:t>
                      </a:r>
                      <a:r>
                        <a:rPr lang="en-US" sz="1000" b="1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Easytrust</a:t>
                      </a:r>
                      <a:endParaRPr lang="en-US" sz="10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22/01/2016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22/01/2016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864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2.1-</a:t>
                      </a:r>
                      <a:r>
                        <a:rPr lang="en-US" sz="1000" b="1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Investment decision: VNX versus XTREMIO</a:t>
                      </a:r>
                      <a:endParaRPr lang="en-US" sz="10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01/02/2016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01/02/2016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864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3.0- Target VM infrastructure available in Saint Denis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01/02/2016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02/02/2016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864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3.1- 1</a:t>
                      </a:r>
                      <a:r>
                        <a:rPr lang="en-US" sz="1000" b="1" kern="1200" baseline="300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Oracle</a:t>
                      </a:r>
                      <a:r>
                        <a:rPr lang="en-US" sz="1000" b="1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database VM Migrations</a:t>
                      </a:r>
                      <a:endParaRPr lang="en-US" sz="10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18/02/2016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19/02/2016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864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4.1- End of Oracle database VM consolidation (OASIS out of scope)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29/02/2016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18/03/2016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63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4.2- End of Oracle physical servers consolidation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29/02/2016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27/02/2016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563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4.3- End of Oracle Database VM migration to target infrastructure.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29/02/2016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23/02/2016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563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4.4-</a:t>
                      </a:r>
                      <a:r>
                        <a:rPr lang="en-US" sz="1000" b="1" kern="1200" baseline="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End </a:t>
                      </a: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 Oracle </a:t>
                      </a:r>
                      <a:r>
                        <a:rPr lang="en-US" sz="1000" b="1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Weblogic</a:t>
                      </a: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VM migration to target infrastructure.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15/05/2016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27/05/2016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57" name="Chevron 56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76" name="Chevron 75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79" name="Chevron 78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82" name="Chevron 81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/>
                <a:t>Close-out</a:t>
              </a:r>
            </a:p>
          </p:txBody>
        </p:sp>
      </p:grpSp>
      <p:sp>
        <p:nvSpPr>
          <p:cNvPr id="51" name="Oval 50"/>
          <p:cNvSpPr/>
          <p:nvPr/>
        </p:nvSpPr>
        <p:spPr>
          <a:xfrm>
            <a:off x="9768408" y="2316494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Oval 71"/>
          <p:cNvSpPr/>
          <p:nvPr/>
        </p:nvSpPr>
        <p:spPr>
          <a:xfrm>
            <a:off x="9768408" y="2744988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Oval 86"/>
          <p:cNvSpPr/>
          <p:nvPr/>
        </p:nvSpPr>
        <p:spPr>
          <a:xfrm>
            <a:off x="9768408" y="3130140"/>
            <a:ext cx="144000" cy="14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087794"/>
      </p:ext>
    </p:extLst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56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EDC Oracle </a:t>
            </a:r>
            <a:r>
              <a:rPr lang="en-US" err="1"/>
              <a:t>Replateforming</a:t>
            </a:r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499500"/>
              </p:ext>
            </p:extLst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Migration of Oracle databases on a new </a:t>
                      </a:r>
                      <a:r>
                        <a:rPr lang="en-US" sz="1600" b="1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Exadata</a:t>
                      </a: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platform.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1.376 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Datacenter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Nicolas L.</a:t>
                      </a:r>
                      <a:r>
                        <a:rPr lang="pt-BR" sz="1400" b="1" baseline="0" dirty="0"/>
                        <a:t>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Mickael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Y.)</a:t>
                      </a:r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7" y="731770"/>
            <a:ext cx="271998" cy="211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/>
              <a:t>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Prerequisite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35699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</a:t>
            </a:r>
            <a:r>
              <a:rPr lang="pt-BR" sz="1200" b="1" err="1"/>
              <a:t>Completed</a:t>
            </a:r>
            <a:r>
              <a:rPr lang="pt-BR" sz="1200" b="1"/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</a:t>
            </a:r>
            <a:r>
              <a:rPr lang="pt-BR" sz="1200" b="1" err="1"/>
              <a:t>Planned</a:t>
            </a:r>
            <a:r>
              <a:rPr lang="pt-BR" sz="1200" b="1"/>
              <a:t>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3109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Prerequisite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15/04/2016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08/04/2016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Kick off meeting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24/06/2016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endParaRPr lang="pt-BR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Datacenter ready (physical installation, power supply, LAN cabling)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30/06/2016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endParaRPr lang="pt-BR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of </a:t>
                      </a:r>
                      <a:r>
                        <a:rPr lang="en-US" sz="1050" b="1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Exadata</a:t>
                      </a: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configuration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31/08/2016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endParaRPr lang="pt-BR" sz="105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Architecture design</a:t>
                      </a:r>
                      <a:endParaRPr lang="en-US" sz="105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31/08/2016</a:t>
                      </a:r>
                      <a:endParaRPr lang="en-US" sz="105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endParaRPr lang="pt-BR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1st  pilot migration (OASIS)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endParaRPr lang="pt-BR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 migration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06/2017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endParaRPr lang="pt-BR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decommissioning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07/2017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endParaRPr lang="pt-BR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51" name="Oval 50"/>
          <p:cNvSpPr/>
          <p:nvPr/>
        </p:nvSpPr>
        <p:spPr>
          <a:xfrm>
            <a:off x="9743571" y="2324497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ight Arrow 54"/>
          <p:cNvSpPr/>
          <p:nvPr/>
        </p:nvSpPr>
        <p:spPr>
          <a:xfrm>
            <a:off x="10760287" y="228668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/>
          <p:cNvSpPr/>
          <p:nvPr/>
        </p:nvSpPr>
        <p:spPr>
          <a:xfrm>
            <a:off x="9743571" y="2686864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10760287" y="264905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Oval 59"/>
          <p:cNvSpPr/>
          <p:nvPr/>
        </p:nvSpPr>
        <p:spPr>
          <a:xfrm>
            <a:off x="9743571" y="3045235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ight Arrow 70"/>
          <p:cNvSpPr/>
          <p:nvPr/>
        </p:nvSpPr>
        <p:spPr>
          <a:xfrm>
            <a:off x="10760287" y="300742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extBox 71"/>
          <p:cNvSpPr txBox="1"/>
          <p:nvPr/>
        </p:nvSpPr>
        <p:spPr>
          <a:xfrm>
            <a:off x="551384" y="381750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</a:rPr>
              <a:t>Power supply and LAN requirements analysis.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</a:rPr>
              <a:t>Proposal from Oracle for the architecture definition.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1384" y="5415027"/>
            <a:ext cx="48965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</a:rPr>
              <a:t>Project on hold temporarily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</a:rPr>
              <a:t>Preparation of cabling and power supply in datacenter.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dk1"/>
                </a:solidFill>
              </a:rPr>
              <a:t>Kick off to plan.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67694547"/>
      </p:ext>
    </p:extLst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EDC </a:t>
            </a:r>
            <a:r>
              <a:rPr lang="en-US" err="1"/>
              <a:t>Steria</a:t>
            </a:r>
            <a:r>
              <a:rPr lang="en-US"/>
              <a:t> Move to India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err="1"/>
                        <a:t>Change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Steria</a:t>
                      </a:r>
                      <a:r>
                        <a:rPr lang="pt-BR" sz="1400" baseline="0" dirty="0"/>
                        <a:t> delivery </a:t>
                      </a:r>
                      <a:r>
                        <a:rPr lang="pt-BR" sz="1400" baseline="0" dirty="0" err="1"/>
                        <a:t>model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and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transfer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activities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to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India</a:t>
                      </a:r>
                      <a:r>
                        <a:rPr lang="pt-BR" sz="1400" baseline="0" dirty="0"/>
                        <a:t>.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200 KEUR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Datacenter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Christophe Thivet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The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objective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is to define the new model before</a:t>
                      </a:r>
                      <a:r>
                        <a:rPr lang="pt-BR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the end of existing contract (end of sept)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Expected Savings 300K€ per year to be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35699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Planned for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next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Period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2164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Receive soprasteria proposal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Apr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Apr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Review 1st soprasteria proposal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May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May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Strategic comitee</a:t>
                      </a:r>
                      <a:r>
                        <a:rPr lang="pt-BR" sz="1200" b="1" baseline="0" dirty="0"/>
                        <a:t> decision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May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May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Adjust proposal taking in</a:t>
                      </a:r>
                      <a:r>
                        <a:rPr lang="pt-BR" sz="1200" b="1" baseline="0" dirty="0"/>
                        <a:t> account feedbacks &amp; optimization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Jul 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Aug 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Contract</a:t>
                      </a:r>
                      <a:r>
                        <a:rPr lang="pt-BR" sz="1200" b="1" baseline="0" dirty="0"/>
                        <a:t> transformation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Q4 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Q1 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2675634" y="160820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≥ 20%</a:t>
            </a:r>
          </a:p>
        </p:txBody>
      </p:sp>
      <p:sp>
        <p:nvSpPr>
          <p:cNvPr id="51" name="Oval 50"/>
          <p:cNvSpPr/>
          <p:nvPr/>
        </p:nvSpPr>
        <p:spPr>
          <a:xfrm>
            <a:off x="9743571" y="2324497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10760287" y="228668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9743571" y="2686864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10760287" y="264905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9743571" y="3045235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1" name="Right Arrow 70"/>
          <p:cNvSpPr/>
          <p:nvPr/>
        </p:nvSpPr>
        <p:spPr>
          <a:xfrm>
            <a:off x="10760287" y="300742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751887" y="734747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751886" y="731770"/>
            <a:ext cx="2800497" cy="218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A2F85">
                    <a:lumMod val="75000"/>
                  </a:srgbClr>
                </a:solidFill>
                <a:cs typeface="Arial" charset="0"/>
              </a:rPr>
              <a:t>Global Progress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1384" y="381750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>
                <a:solidFill>
                  <a:srgbClr val="1E1E1E"/>
                </a:solidFill>
                <a:cs typeface="Arial" charset="0"/>
              </a:rPr>
              <a:t>Approval of last Sopra Steria Proposal. Saving in ligne with expectation by reviewing the delivery model and moving some activities in india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51384" y="5415027"/>
            <a:ext cx="48965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>
                <a:solidFill>
                  <a:srgbClr val="1E1E1E"/>
                </a:solidFill>
                <a:cs typeface="Arial" charset="0"/>
              </a:rPr>
              <a:t>Waiting for new sopra contract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err="1">
                <a:solidFill>
                  <a:srgbClr val="1E1E1E"/>
                </a:solidFill>
                <a:cs typeface="Arial" charset="0"/>
              </a:rPr>
              <a:t>Transition</a:t>
            </a:r>
            <a:r>
              <a:rPr lang="pt-BR" sz="10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000" err="1">
                <a:solidFill>
                  <a:srgbClr val="1E1E1E"/>
                </a:solidFill>
                <a:cs typeface="Arial" charset="0"/>
              </a:rPr>
              <a:t>should</a:t>
            </a:r>
            <a:r>
              <a:rPr lang="pt-BR" sz="1000">
                <a:solidFill>
                  <a:srgbClr val="1E1E1E"/>
                </a:solidFill>
                <a:cs typeface="Arial" charset="0"/>
              </a:rPr>
              <a:t> start in oct.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23966" y="700625"/>
            <a:ext cx="1948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4139207836"/>
      </p:ext>
    </p:extLst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58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0961" y="176227"/>
            <a:ext cx="11062229" cy="691028"/>
          </a:xfrm>
        </p:spPr>
        <p:txBody>
          <a:bodyPr/>
          <a:lstStyle/>
          <a:p>
            <a:pPr defTabSz="914400"/>
            <a:r>
              <a:rPr lang="en-US" sz="2800"/>
              <a:t>Win2-2K3 </a:t>
            </a:r>
            <a:r>
              <a:rPr lang="en-US" sz="2800" err="1"/>
              <a:t>Erad</a:t>
            </a:r>
            <a:r>
              <a:rPr lang="en-US" sz="2800"/>
              <a:t>. Project </a:t>
            </a:r>
            <a:endParaRPr lang="en-US" sz="2400" i="1">
              <a:solidFill>
                <a:srgbClr val="1058A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566978"/>
              </p:ext>
            </p:extLst>
          </p:nvPr>
        </p:nvGraphicFramePr>
        <p:xfrm>
          <a:off x="302620" y="1135069"/>
          <a:ext cx="11107991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98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3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7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15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en-US" sz="1400" dirty="0"/>
                        <a:t>Get rid of all servers in the list ASAP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Datacenter</a:t>
                      </a:r>
                      <a:endParaRPr lang="pt-BR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Ilenia</a:t>
                      </a:r>
                      <a:r>
                        <a:rPr lang="pt-BR" sz="1400" b="1" dirty="0"/>
                        <a:t> C.</a:t>
                      </a:r>
                      <a:r>
                        <a:rPr lang="pt-BR" sz="1400" b="1" baseline="0" dirty="0"/>
                        <a:t>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Mickael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Y.)</a:t>
                      </a:r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7111472" y="725410"/>
            <a:ext cx="4356024" cy="18482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7119285" y="722067"/>
            <a:ext cx="3135685" cy="188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923809" y="715305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74%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54971" y="709780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091367" y="103050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201485" y="103050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311603" y="103050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423840" y="106928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0602" y="1958985"/>
          <a:ext cx="11110010" cy="1468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P1:</a:t>
                      </a:r>
                      <a:r>
                        <a:rPr lang="pt-B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completed</a:t>
                      </a:r>
                      <a:endParaRPr lang="pt-B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t-B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P2: the</a:t>
                      </a:r>
                      <a:r>
                        <a:rPr lang="pt-B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end of the project will be </a:t>
                      </a:r>
                      <a:r>
                        <a:rPr lang="pt-BR" sz="10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delayed</a:t>
                      </a:r>
                      <a:r>
                        <a:rPr lang="pt-B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0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due</a:t>
                      </a:r>
                      <a:r>
                        <a:rPr lang="pt-B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do RegionB scheduling and some other servers for other Regions</a:t>
                      </a:r>
                      <a:endParaRPr lang="pt-B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We have at the</a:t>
                      </a:r>
                      <a:r>
                        <a:rPr lang="pt-BR" sz="1000" baseline="0" dirty="0"/>
                        <a:t> moment 46 servers (excluded RegionB) without a planned date. Oracle servers not a real plan for migration also for Sharepoint 2007</a:t>
                      </a:r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0601" y="349698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00601" y="5097044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839416" y="3602984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Completed July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14037" y="5174792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September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572" y="3899804"/>
            <a:ext cx="489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b="1"/>
              <a:t>P1: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/>
              <a:t>Decions taken regarding how manage servers that cannot be migrated by Security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/>
              <a:t>P2: eradicated 1240 servers on 1687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19572" y="5437235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Continue to challenge people to meet due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Speak with Mickael\Elle\Zakaria regarding </a:t>
            </a:r>
            <a:r>
              <a:rPr lang="en-US" sz="1200" err="1"/>
              <a:t>Sharepoint</a:t>
            </a:r>
            <a:r>
              <a:rPr lang="en-US" sz="1200"/>
              <a:t> 2007 migration</a:t>
            </a:r>
            <a:endParaRPr lang="fr-F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1" err="1"/>
              <a:t>Evaluate</a:t>
            </a:r>
            <a:r>
              <a:rPr lang="it-IT" sz="1200" b="1"/>
              <a:t> </a:t>
            </a:r>
            <a:r>
              <a:rPr lang="it-IT" sz="1200" b="1" err="1"/>
              <a:t>costs</a:t>
            </a:r>
            <a:r>
              <a:rPr lang="it-IT" sz="1200" b="1"/>
              <a:t> for quarantine </a:t>
            </a:r>
            <a:r>
              <a:rPr lang="it-IT" sz="1200" b="1" err="1"/>
              <a:t>not</a:t>
            </a:r>
            <a:r>
              <a:rPr lang="it-IT" sz="1200" b="1"/>
              <a:t> </a:t>
            </a:r>
            <a:r>
              <a:rPr lang="it-IT" sz="1200" b="1" err="1"/>
              <a:t>migrable</a:t>
            </a:r>
            <a:r>
              <a:rPr lang="it-IT" sz="1200" b="1"/>
              <a:t> </a:t>
            </a:r>
            <a:r>
              <a:rPr lang="it-IT" sz="1200" b="1" err="1"/>
              <a:t>servers</a:t>
            </a:r>
            <a:r>
              <a:rPr lang="it-IT" sz="1200" b="1"/>
              <a:t> (Security team) . </a:t>
            </a:r>
            <a:r>
              <a:rPr lang="it-IT" sz="1200" b="1" err="1"/>
              <a:t>Another</a:t>
            </a:r>
            <a:r>
              <a:rPr lang="it-IT" sz="1200" b="1"/>
              <a:t> Meeting </a:t>
            </a:r>
            <a:r>
              <a:rPr lang="it-IT" sz="1200" b="1" err="1"/>
              <a:t>need</a:t>
            </a:r>
            <a:r>
              <a:rPr lang="it-IT" sz="1200" b="1"/>
              <a:t> to be </a:t>
            </a:r>
            <a:r>
              <a:rPr lang="it-IT" sz="1200" b="1" err="1"/>
              <a:t>scheduled</a:t>
            </a:r>
            <a:endParaRPr lang="it-IT" sz="12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1" err="1"/>
              <a:t>Get</a:t>
            </a:r>
            <a:r>
              <a:rPr lang="it-IT" sz="1200" b="1"/>
              <a:t> a </a:t>
            </a:r>
            <a:r>
              <a:rPr lang="it-IT" sz="1200" b="1" err="1"/>
              <a:t>planned</a:t>
            </a:r>
            <a:r>
              <a:rPr lang="it-IT" sz="1200" b="1"/>
              <a:t> date for end of </a:t>
            </a:r>
            <a:r>
              <a:rPr lang="it-IT" sz="1200" b="1" err="1"/>
              <a:t>activities</a:t>
            </a:r>
            <a:r>
              <a:rPr lang="it-IT" sz="1200" b="1"/>
              <a:t> for </a:t>
            </a:r>
            <a:r>
              <a:rPr lang="it-IT" sz="1200" b="1" err="1"/>
              <a:t>Region</a:t>
            </a:r>
            <a:r>
              <a:rPr lang="it-IT" sz="1200" b="1"/>
              <a:t> B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577963" y="3478628"/>
          <a:ext cx="5832648" cy="15087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en-US" sz="1050" b="1" kern="1200" noProof="0" dirty="0">
                          <a:solidFill>
                            <a:srgbClr val="0000A0"/>
                          </a:solidFill>
                          <a:latin typeface="+mn-lt"/>
                          <a:ea typeface="+mn-ea"/>
                          <a:cs typeface="+mn-cs"/>
                        </a:rPr>
                        <a:t>P1 :Servers in DMZ</a:t>
                      </a:r>
                      <a:endParaRPr lang="pt-B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dirty="0"/>
                        <a:t>30 April</a:t>
                      </a:r>
                      <a:r>
                        <a:rPr lang="pt-BR" sz="1050" b="1" baseline="0" dirty="0"/>
                        <a:t> 2016</a:t>
                      </a:r>
                      <a:endParaRPr lang="pt-B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strike="noStrike" dirty="0"/>
                        <a:t>04 July 2016</a:t>
                      </a:r>
                      <a:endParaRPr lang="pt-BR" sz="1050" b="1" strike="noStrike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05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rgbClr val="0000A0"/>
                          </a:solidFill>
                          <a:latin typeface="+mn-lt"/>
                          <a:ea typeface="+mn-ea"/>
                          <a:cs typeface="+mn-cs"/>
                        </a:rPr>
                        <a:t>P2 : 1240 completed remaining</a:t>
                      </a:r>
                      <a:r>
                        <a:rPr lang="en-US" sz="1050" b="1" kern="1200" baseline="0" noProof="0" dirty="0">
                          <a:solidFill>
                            <a:srgbClr val="0000A0"/>
                          </a:solidFill>
                          <a:latin typeface="+mn-lt"/>
                          <a:ea typeface="+mn-ea"/>
                          <a:cs typeface="+mn-cs"/>
                        </a:rPr>
                        <a:t> 447</a:t>
                      </a:r>
                      <a:endParaRPr lang="en-US" sz="1050" b="1" kern="1200" noProof="0" dirty="0">
                        <a:solidFill>
                          <a:srgbClr val="000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dirty="0"/>
                        <a:t>30</a:t>
                      </a:r>
                      <a:r>
                        <a:rPr lang="pt-BR" sz="1050" b="1" baseline="0" dirty="0"/>
                        <a:t> June 2016</a:t>
                      </a:r>
                      <a:endParaRPr lang="pt-B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dirty="0"/>
                        <a:t>31 Dec </a:t>
                      </a:r>
                      <a:r>
                        <a:rPr lang="pt-BR" sz="1050" b="1" baseline="0" dirty="0"/>
                        <a:t>2016</a:t>
                      </a:r>
                      <a:endParaRPr lang="pt-BR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050" b="1" dirty="0"/>
                        <a:t>73,5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pt-BR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71" name="Oval 70"/>
          <p:cNvSpPr/>
          <p:nvPr/>
        </p:nvSpPr>
        <p:spPr>
          <a:xfrm>
            <a:off x="9772770" y="233830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ight Arrow 71"/>
          <p:cNvSpPr/>
          <p:nvPr/>
        </p:nvSpPr>
        <p:spPr>
          <a:xfrm rot="18900000">
            <a:off x="10718345" y="3091087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Oval 72"/>
          <p:cNvSpPr/>
          <p:nvPr/>
        </p:nvSpPr>
        <p:spPr>
          <a:xfrm>
            <a:off x="9767960" y="3128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ight Arrow 47"/>
          <p:cNvSpPr/>
          <p:nvPr/>
        </p:nvSpPr>
        <p:spPr>
          <a:xfrm>
            <a:off x="10718345" y="2358189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ight Arrow 49"/>
          <p:cNvSpPr/>
          <p:nvPr/>
        </p:nvSpPr>
        <p:spPr>
          <a:xfrm>
            <a:off x="10712634" y="270892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Oval 50"/>
          <p:cNvSpPr/>
          <p:nvPr/>
        </p:nvSpPr>
        <p:spPr>
          <a:xfrm>
            <a:off x="9767960" y="2735070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694551"/>
      </p:ext>
    </p:extLst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3"/>
          <p:cNvSpPr txBox="1">
            <a:spLocks/>
          </p:cNvSpPr>
          <p:nvPr/>
        </p:nvSpPr>
        <p:spPr>
          <a:xfrm>
            <a:off x="2194602" y="1260005"/>
            <a:ext cx="12948483" cy="4555013"/>
          </a:xfrm>
          <a:prstGeom prst="rect">
            <a:avLst/>
          </a:prstGeom>
        </p:spPr>
        <p:txBody>
          <a:bodyPr lIns="0" tIns="0" rIns="0" bIns="0"/>
          <a:lstStyle>
            <a:lvl1pPr marL="342883" indent="-342883" algn="l" defTabSz="914354" rtl="0" eaLnBrk="0" latinLnBrk="0" hangingPunct="0">
              <a:spcBef>
                <a:spcPct val="50000"/>
              </a:spcBef>
              <a:buClr>
                <a:srgbClr val="0046AD"/>
              </a:buClr>
              <a:buFont typeface="+mj-lt"/>
              <a:buAutoNum type="arabicPeriod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algn="l" defTabSz="914354" rtl="0" eaLnBrk="0" latin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23" indent="-184142" algn="l" defTabSz="914354" rtl="0" eaLnBrk="0" latin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8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740" indent="-396740" defTabSz="1057973" fontAlgn="auto">
              <a:spcAft>
                <a:spcPts val="0"/>
              </a:spcAft>
            </a:pPr>
            <a:r>
              <a:rPr lang="en-US" sz="2095">
                <a:solidFill>
                  <a:srgbClr val="1E1E1E"/>
                </a:solidFill>
                <a:latin typeface="Arial" pitchFamily="34" charset="0"/>
                <a:cs typeface="Arial" pitchFamily="34" charset="0"/>
              </a:rPr>
              <a:t>GB –DinERP B2B Portal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028140"/>
              </p:ext>
            </p:extLst>
          </p:nvPr>
        </p:nvGraphicFramePr>
        <p:xfrm>
          <a:off x="558177" y="1077675"/>
          <a:ext cx="11133252" cy="675891"/>
        </p:xfrm>
        <a:graphic>
          <a:graphicData uri="http://schemas.openxmlformats.org/drawingml/2006/table">
            <a:tbl>
              <a:tblPr firstRow="1" bandRow="1"/>
              <a:tblGrid>
                <a:gridCol w="1201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85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66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036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defTabSz="200700" fontAlgn="auto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265B"/>
                        </a:buClr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Implement a new backup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  <a:latin typeface="+mn-lt"/>
                        </a:rPr>
                        <a:t> solution with </a:t>
                      </a:r>
                      <a:r>
                        <a:rPr lang="en-US" sz="1400" b="1" baseline="0" dirty="0" err="1">
                          <a:solidFill>
                            <a:schemeClr val="bg1"/>
                          </a:solidFill>
                          <a:latin typeface="+mn-lt"/>
                        </a:rPr>
                        <a:t>Sopra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  <a:latin typeface="+mn-lt"/>
                        </a:rPr>
                        <a:t> – Retrieve data from CAP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  <a:cs typeface="+mn-cs"/>
                      </a:endParaRP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200" dirty="0"/>
                        <a:t>Budget</a:t>
                      </a:r>
                      <a:endParaRPr lang="pt-BR" sz="1200" b="1" dirty="0"/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pt-BR" sz="1200" dirty="0"/>
                        <a:t>Domain:</a:t>
                      </a:r>
                      <a:endParaRPr lang="pt-BR" sz="1200" b="1" dirty="0"/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pt-BR" sz="1200" b="1" dirty="0"/>
                        <a:t>Datacenter</a:t>
                      </a: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pt-BR" sz="1200" dirty="0"/>
                        <a:t>Project</a:t>
                      </a:r>
                      <a:r>
                        <a:rPr lang="pt-BR" sz="1200" baseline="0" dirty="0"/>
                        <a:t> Manager:</a:t>
                      </a:r>
                      <a:endParaRPr lang="pt-BR" sz="1200" b="1" dirty="0"/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G. Di Palma (</a:t>
                      </a:r>
                      <a:r>
                        <a:rPr lang="en-US" sz="1200" b="1" kern="1200" dirty="0" err="1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Mickael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Y.)</a:t>
                      </a:r>
                      <a:endParaRPr 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550716" y="1839897"/>
          <a:ext cx="11133254" cy="1410787"/>
        </p:xfrm>
        <a:graphic>
          <a:graphicData uri="http://schemas.openxmlformats.org/drawingml/2006/table">
            <a:tbl>
              <a:tblPr firstRow="1" bandRow="1"/>
              <a:tblGrid>
                <a:gridCol w="1203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15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1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200" b="1" dirty="0"/>
                        <a:t>Planning</a:t>
                      </a: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800" dirty="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800" dirty="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1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200" b="1" dirty="0"/>
                        <a:t>Budget</a:t>
                      </a: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80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80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1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200" b="1" dirty="0"/>
                        <a:t>Risk</a:t>
                      </a: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1" kern="1200" baseline="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CloudTier solution availability from EMC² (build expected by end of october, does not prevent migration)</a:t>
                      </a: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800" dirty="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800" dirty="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" name="Right Arrow 69"/>
          <p:cNvSpPr/>
          <p:nvPr/>
        </p:nvSpPr>
        <p:spPr>
          <a:xfrm>
            <a:off x="12319239" y="1280015"/>
            <a:ext cx="367231" cy="216024"/>
          </a:xfrm>
          <a:prstGeom prst="rightArrow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12411057" y="121244"/>
            <a:ext cx="183595" cy="14400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12411057" y="477091"/>
            <a:ext cx="183595" cy="144000"/>
          </a:xfrm>
          <a:prstGeom prst="ellipse">
            <a:avLst/>
          </a:prstGeom>
          <a:solidFill>
            <a:srgbClr val="E98300"/>
          </a:solidFill>
          <a:ln w="25400" cap="flat" cmpd="sng" algn="ctr">
            <a:solidFill>
              <a:srgbClr val="E9830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2411057" y="865707"/>
            <a:ext cx="183595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Right Arrow 73"/>
          <p:cNvSpPr/>
          <p:nvPr/>
        </p:nvSpPr>
        <p:spPr>
          <a:xfrm rot="18900000">
            <a:off x="12783889" y="1280015"/>
            <a:ext cx="367231" cy="216024"/>
          </a:xfrm>
          <a:prstGeom prst="rightArrow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ight Arrow 74"/>
          <p:cNvSpPr/>
          <p:nvPr/>
        </p:nvSpPr>
        <p:spPr>
          <a:xfrm rot="2700000">
            <a:off x="13288139" y="1250315"/>
            <a:ext cx="288032" cy="275425"/>
          </a:xfrm>
          <a:prstGeom prst="rightArrow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ight Arrow 75"/>
          <p:cNvSpPr/>
          <p:nvPr/>
        </p:nvSpPr>
        <p:spPr>
          <a:xfrm>
            <a:off x="12319239" y="1645552"/>
            <a:ext cx="367231" cy="216024"/>
          </a:xfrm>
          <a:prstGeom prst="rightArrow">
            <a:avLst/>
          </a:prstGeom>
          <a:solidFill>
            <a:srgbClr val="E983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ight Arrow 76"/>
          <p:cNvSpPr/>
          <p:nvPr/>
        </p:nvSpPr>
        <p:spPr>
          <a:xfrm rot="18900000">
            <a:off x="12783889" y="1645552"/>
            <a:ext cx="367231" cy="216024"/>
          </a:xfrm>
          <a:prstGeom prst="rightArrow">
            <a:avLst/>
          </a:prstGeom>
          <a:solidFill>
            <a:srgbClr val="E983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ight Arrow 77"/>
          <p:cNvSpPr/>
          <p:nvPr/>
        </p:nvSpPr>
        <p:spPr>
          <a:xfrm rot="2700000">
            <a:off x="13288139" y="1615852"/>
            <a:ext cx="288032" cy="275425"/>
          </a:xfrm>
          <a:prstGeom prst="rightArrow">
            <a:avLst/>
          </a:prstGeom>
          <a:solidFill>
            <a:srgbClr val="E983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12318230" y="1997245"/>
            <a:ext cx="367231" cy="216024"/>
          </a:xfrm>
          <a:prstGeom prst="rightArrow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ight Arrow 79"/>
          <p:cNvSpPr/>
          <p:nvPr/>
        </p:nvSpPr>
        <p:spPr>
          <a:xfrm rot="18900000">
            <a:off x="12782878" y="1997245"/>
            <a:ext cx="367231" cy="216024"/>
          </a:xfrm>
          <a:prstGeom prst="rightArrow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ight Arrow 80"/>
          <p:cNvSpPr/>
          <p:nvPr/>
        </p:nvSpPr>
        <p:spPr>
          <a:xfrm rot="2700000">
            <a:off x="13287129" y="1967545"/>
            <a:ext cx="288032" cy="275425"/>
          </a:xfrm>
          <a:prstGeom prst="rightArrow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657514" y="375489"/>
            <a:ext cx="2563669" cy="385371"/>
          </a:xfrm>
          <a:prstGeom prst="rect">
            <a:avLst/>
          </a:prstGeom>
          <a:noFill/>
        </p:spPr>
        <p:txBody>
          <a:bodyPr wrap="none" lIns="105800" tIns="52900" rIns="105800" bIns="52900" rtlCol="0">
            <a:spAutoFit/>
          </a:bodyPr>
          <a:lstStyle/>
          <a:p>
            <a:pPr defTabSz="1058026" fontAlgn="auto">
              <a:spcBef>
                <a:spcPts val="0"/>
              </a:spcBef>
              <a:spcAft>
                <a:spcPts val="0"/>
              </a:spcAft>
            </a:pPr>
            <a:r>
              <a:rPr lang="pt-BR" sz="1810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0% &lt; </a:t>
            </a:r>
            <a:r>
              <a:rPr lang="pt-BR" sz="1810" b="1" kern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deviation</a:t>
            </a:r>
            <a:r>
              <a:rPr lang="pt-BR" sz="1810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&lt; 20%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2657514" y="746970"/>
            <a:ext cx="1952925" cy="385371"/>
          </a:xfrm>
          <a:prstGeom prst="rect">
            <a:avLst/>
          </a:prstGeom>
          <a:noFill/>
        </p:spPr>
        <p:txBody>
          <a:bodyPr wrap="none" lIns="105800" tIns="52900" rIns="105800" bIns="52900" rtlCol="0">
            <a:spAutoFit/>
          </a:bodyPr>
          <a:lstStyle/>
          <a:p>
            <a:pPr defTabSz="1058026" fontAlgn="auto">
              <a:spcBef>
                <a:spcPts val="0"/>
              </a:spcBef>
              <a:spcAft>
                <a:spcPts val="0"/>
              </a:spcAft>
            </a:pPr>
            <a:r>
              <a:rPr lang="pt-BR" sz="1810" b="1" kern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deviation</a:t>
            </a:r>
            <a:r>
              <a:rPr lang="pt-BR" sz="1810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≥ 20%</a:t>
            </a:r>
          </a:p>
        </p:txBody>
      </p:sp>
      <p:sp>
        <p:nvSpPr>
          <p:cNvPr id="87" name="Oval 86"/>
          <p:cNvSpPr/>
          <p:nvPr/>
        </p:nvSpPr>
        <p:spPr>
          <a:xfrm>
            <a:off x="9868385" y="2666742"/>
            <a:ext cx="183595" cy="14400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ight Arrow 87"/>
          <p:cNvSpPr/>
          <p:nvPr/>
        </p:nvSpPr>
        <p:spPr>
          <a:xfrm>
            <a:off x="10895962" y="2594718"/>
            <a:ext cx="367231" cy="216024"/>
          </a:xfrm>
          <a:prstGeom prst="rightArrow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6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377369"/>
              </p:ext>
            </p:extLst>
          </p:nvPr>
        </p:nvGraphicFramePr>
        <p:xfrm>
          <a:off x="5410210" y="3356992"/>
          <a:ext cx="6278576" cy="2788338"/>
        </p:xfrm>
        <a:graphic>
          <a:graphicData uri="http://schemas.openxmlformats.org/drawingml/2006/table">
            <a:tbl>
              <a:tblPr firstRow="1" bandRow="1"/>
              <a:tblGrid>
                <a:gridCol w="3232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15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914354" rtl="0" eaLnBrk="1" fontAlgn="b" latinLnBrk="0" hangingPunct="1"/>
                      <a:r>
                        <a:rPr lang="en-US" sz="10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Sopra</a:t>
                      </a:r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technical implementation</a:t>
                      </a: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30/07/16</a:t>
                      </a: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endParaRPr lang="en-US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000" b="1" dirty="0"/>
                        <a:t>90</a:t>
                      </a: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914354" rtl="0" eaLnBrk="1" fontAlgn="ctr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Migration workshop and unitary</a:t>
                      </a:r>
                      <a:r>
                        <a:rPr lang="en-US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test</a:t>
                      </a:r>
                      <a:endParaRPr lang="en-US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22/08/16</a:t>
                      </a: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endParaRPr lang="en-US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914354" rtl="0" eaLnBrk="1" fontAlgn="ctr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Sopra migration Sampling + Plan</a:t>
                      </a: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02/09/16</a:t>
                      </a:r>
                    </a:p>
                  </a:txBody>
                  <a:tcPr marL="12144" marR="1214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endParaRPr lang="en-US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Transition  Process defined +KPI</a:t>
                      </a: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09/09/16</a:t>
                      </a:r>
                    </a:p>
                  </a:txBody>
                  <a:tcPr marL="12144" marR="1214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endParaRPr lang="en-US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000" b="1" dirty="0"/>
                        <a:t>40</a:t>
                      </a: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914354" rtl="0" eaLnBrk="1" fontAlgn="ctr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 migration</a:t>
                      </a: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27/10/16</a:t>
                      </a:r>
                    </a:p>
                  </a:txBody>
                  <a:tcPr marL="12144" marR="1214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latinLnBrk="0" hangingPunct="1"/>
                      <a:endParaRPr lang="pt-B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914354" rtl="0" eaLnBrk="1" fontAlgn="ctr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Review backup</a:t>
                      </a:r>
                      <a:r>
                        <a:rPr lang="en-US" sz="10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Policies and make recommendation</a:t>
                      </a:r>
                      <a:endParaRPr lang="en-US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21/11/16</a:t>
                      </a:r>
                    </a:p>
                  </a:txBody>
                  <a:tcPr marL="12144" marR="1214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pt-B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0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Closure</a:t>
                      </a: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09/12/16</a:t>
                      </a: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endParaRPr lang="en-US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pt-B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9" name="Text Placeholder 3"/>
          <p:cNvSpPr txBox="1">
            <a:spLocks/>
          </p:cNvSpPr>
          <p:nvPr/>
        </p:nvSpPr>
        <p:spPr>
          <a:xfrm>
            <a:off x="1295467" y="252004"/>
            <a:ext cx="5287849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2600" b="1" kern="1200" baseline="0">
                <a:solidFill>
                  <a:srgbClr val="0046A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13" indent="-285737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8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57973" fontAlgn="auto">
              <a:spcAft>
                <a:spcPts val="0"/>
              </a:spcAft>
            </a:pPr>
            <a:r>
              <a:rPr lang="en-US" sz="3048"/>
              <a:t>EDC Backup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26229" y="4443137"/>
            <a:ext cx="4784363" cy="891528"/>
          </a:xfrm>
          <a:prstGeom prst="rect">
            <a:avLst/>
          </a:prstGeom>
          <a:noFill/>
          <a:ln w="28575">
            <a:solidFill>
              <a:srgbClr val="009CBC"/>
            </a:solidFill>
          </a:ln>
        </p:spPr>
        <p:txBody>
          <a:bodyPr wrap="square" rtlCol="0">
            <a:noAutofit/>
          </a:bodyPr>
          <a:lstStyle/>
          <a:p>
            <a:pPr marL="163289" indent="-163289">
              <a:buFont typeface="Arial" panose="020B0604020202020204" pitchFamily="34" charset="0"/>
              <a:buChar char="•"/>
            </a:pPr>
            <a:endParaRPr lang="en-US" sz="952">
              <a:solidFill>
                <a:schemeClr val="dk1"/>
              </a:solidFill>
            </a:endParaRP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en-US" sz="952">
                <a:solidFill>
                  <a:schemeClr val="dk1"/>
                </a:solidFill>
              </a:rPr>
              <a:t>End of Unitary testing</a:t>
            </a: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en-US" sz="952">
                <a:solidFill>
                  <a:schemeClr val="dk1"/>
                </a:solidFill>
              </a:rPr>
              <a:t>Review transition process </a:t>
            </a: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en-US" sz="952">
                <a:solidFill>
                  <a:schemeClr val="dk1"/>
                </a:solidFill>
              </a:rPr>
              <a:t>Receive migration roll out plan</a:t>
            </a: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en-US" sz="952">
                <a:solidFill>
                  <a:schemeClr val="dk1"/>
                </a:solidFill>
              </a:rPr>
              <a:t>Obtain deliverables List and date</a:t>
            </a:r>
          </a:p>
          <a:p>
            <a:pPr marL="163289" indent="-163289">
              <a:buFont typeface="Arial" panose="020B0604020202020204" pitchFamily="34" charset="0"/>
              <a:buChar char="•"/>
            </a:pPr>
            <a:endParaRPr lang="en-US" sz="952">
              <a:solidFill>
                <a:schemeClr val="dk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2090" y="3360421"/>
            <a:ext cx="4784363" cy="996512"/>
          </a:xfrm>
          <a:prstGeom prst="rect">
            <a:avLst/>
          </a:prstGeom>
          <a:noFill/>
          <a:ln w="28575">
            <a:solidFill>
              <a:srgbClr val="009CBC"/>
            </a:solidFill>
          </a:ln>
        </p:spPr>
        <p:txBody>
          <a:bodyPr wrap="square" rtlCol="0">
            <a:noAutofit/>
          </a:bodyPr>
          <a:lstStyle/>
          <a:p>
            <a:endParaRPr lang="en-US" sz="952">
              <a:solidFill>
                <a:schemeClr val="dk1"/>
              </a:solidFill>
            </a:endParaRP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en-US" sz="952">
                <a:solidFill>
                  <a:schemeClr val="dk1"/>
                </a:solidFill>
              </a:rPr>
              <a:t>Datacenter implementation (except cloud tier -&gt; end of October)  -PID submitted</a:t>
            </a: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en-US" sz="952">
                <a:solidFill>
                  <a:schemeClr val="dk1"/>
                </a:solidFill>
              </a:rPr>
              <a:t>Technical testing almost completed</a:t>
            </a: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en-US" sz="952">
                <a:solidFill>
                  <a:schemeClr val="dk1"/>
                </a:solidFill>
              </a:rPr>
              <a:t>no data retrieval is needed (expiration in CAP infra)</a:t>
            </a:r>
          </a:p>
          <a:p>
            <a:pPr marL="163289" indent="-163289">
              <a:buFont typeface="Arial" panose="020B0604020202020204" pitchFamily="34" charset="0"/>
              <a:buChar char="•"/>
            </a:pPr>
            <a:r>
              <a:rPr lang="en-US" sz="952">
                <a:solidFill>
                  <a:schemeClr val="dk1"/>
                </a:solidFill>
              </a:rPr>
              <a:t>Scope confirmed as EDC only </a:t>
            </a:r>
          </a:p>
          <a:p>
            <a:pPr marL="163289" indent="-163289">
              <a:buFont typeface="Arial" panose="020B0604020202020204" pitchFamily="34" charset="0"/>
              <a:buChar char="•"/>
            </a:pPr>
            <a:endParaRPr lang="en-US" sz="952">
              <a:solidFill>
                <a:schemeClr val="dk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2089" y="5419328"/>
            <a:ext cx="4784363" cy="891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marL="163289" indent="-163289">
              <a:buFont typeface="Arial" panose="020B0604020202020204" pitchFamily="34" charset="0"/>
              <a:buChar char="•"/>
            </a:pPr>
            <a:endParaRPr lang="en-US" sz="952">
              <a:solidFill>
                <a:schemeClr val="dk1"/>
              </a:solidFill>
            </a:endParaRPr>
          </a:p>
          <a:p>
            <a:pPr fontAlgn="b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52"/>
              <a:t>Deliverable list not confirmed</a:t>
            </a:r>
          </a:p>
          <a:p>
            <a:pPr fontAlgn="b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52"/>
              <a:t>Migration plan seems too ambitious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59408" y="4438088"/>
            <a:ext cx="3977585" cy="268050"/>
          </a:xfrm>
          <a:prstGeom prst="rect">
            <a:avLst/>
          </a:prstGeom>
          <a:noFill/>
        </p:spPr>
        <p:txBody>
          <a:bodyPr wrap="square" lIns="105800" tIns="52900" rIns="105800" bIns="52900" rtlCol="0">
            <a:spAutoFit/>
          </a:bodyPr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r>
              <a:rPr lang="pt-BR" sz="1048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Activities Planned for </a:t>
            </a:r>
            <a:r>
              <a:rPr lang="pt-BR" sz="1048" b="1" kern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next</a:t>
            </a:r>
            <a:r>
              <a:rPr lang="pt-BR" sz="1048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048" b="1" kern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Period</a:t>
            </a:r>
            <a:endParaRPr lang="pt-BR" sz="1048" b="1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73898" y="3334907"/>
            <a:ext cx="3556882" cy="268050"/>
          </a:xfrm>
          <a:prstGeom prst="rect">
            <a:avLst/>
          </a:prstGeom>
          <a:noFill/>
        </p:spPr>
        <p:txBody>
          <a:bodyPr wrap="square" lIns="105800" tIns="52900" rIns="105800" bIns="52900" rtlCol="0">
            <a:spAutoFit/>
          </a:bodyPr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r>
              <a:rPr lang="pt-BR" sz="1048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Activities Completed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53479" y="5395905"/>
            <a:ext cx="3977585" cy="268050"/>
          </a:xfrm>
          <a:prstGeom prst="rect">
            <a:avLst/>
          </a:prstGeom>
          <a:noFill/>
        </p:spPr>
        <p:txBody>
          <a:bodyPr wrap="square" lIns="105800" tIns="52900" rIns="105800" bIns="52900" rtlCol="0">
            <a:spAutoFit/>
          </a:bodyPr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r>
              <a:rPr lang="pt-BR" sz="1048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Highlights</a:t>
            </a:r>
          </a:p>
        </p:txBody>
      </p:sp>
      <p:sp>
        <p:nvSpPr>
          <p:cNvPr id="68" name="Oval 67"/>
          <p:cNvSpPr/>
          <p:nvPr/>
        </p:nvSpPr>
        <p:spPr>
          <a:xfrm>
            <a:off x="9867815" y="3057677"/>
            <a:ext cx="183595" cy="144000"/>
          </a:xfrm>
          <a:prstGeom prst="ellipse">
            <a:avLst/>
          </a:prstGeom>
          <a:solidFill>
            <a:srgbClr val="E98300"/>
          </a:solidFill>
          <a:ln w="25400" cap="flat" cmpd="sng" algn="ctr">
            <a:solidFill>
              <a:srgbClr val="E9830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9868387" y="2239469"/>
            <a:ext cx="183595" cy="144000"/>
          </a:xfrm>
          <a:prstGeom prst="ellipse">
            <a:avLst/>
          </a:prstGeom>
          <a:solidFill>
            <a:srgbClr val="E98300"/>
          </a:solidFill>
          <a:ln w="25400" cap="flat" cmpd="sng" algn="ctr">
            <a:solidFill>
              <a:srgbClr val="E9830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ight Arrow 85"/>
          <p:cNvSpPr/>
          <p:nvPr/>
        </p:nvSpPr>
        <p:spPr>
          <a:xfrm rot="18900000">
            <a:off x="10861014" y="2216642"/>
            <a:ext cx="367231" cy="216024"/>
          </a:xfrm>
          <a:prstGeom prst="rightArrow">
            <a:avLst/>
          </a:prstGeom>
          <a:solidFill>
            <a:srgbClr val="E983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ight Arrow 83"/>
          <p:cNvSpPr/>
          <p:nvPr/>
        </p:nvSpPr>
        <p:spPr>
          <a:xfrm>
            <a:off x="10873363" y="2985654"/>
            <a:ext cx="367231" cy="216024"/>
          </a:xfrm>
          <a:prstGeom prst="rightArrow">
            <a:avLst/>
          </a:prstGeom>
          <a:solidFill>
            <a:srgbClr val="E983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85" name="Chevron 8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94" name="Chevron 93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5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98" name="Chevron 97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0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102" name="Chevron 101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3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6751887" y="734747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751887" y="731770"/>
            <a:ext cx="1199040" cy="230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A2F85">
                    <a:lumMod val="75000"/>
                  </a:srgbClr>
                </a:solidFill>
                <a:cs typeface="Arial" charset="0"/>
              </a:rPr>
              <a:t>Global Progress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723966" y="700625"/>
            <a:ext cx="1948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417260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353966" y="659001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12004" y="252001"/>
            <a:ext cx="10389641" cy="691028"/>
          </a:xfrm>
        </p:spPr>
        <p:txBody>
          <a:bodyPr/>
          <a:lstStyle/>
          <a:p>
            <a:r>
              <a:rPr lang="pt-BR" err="1"/>
              <a:t>Minimal</a:t>
            </a:r>
            <a:r>
              <a:rPr lang="pt-BR"/>
              <a:t> </a:t>
            </a:r>
            <a:r>
              <a:rPr lang="pt-BR" err="1"/>
              <a:t>Methodology</a:t>
            </a:r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505573" y="1138238"/>
            <a:ext cx="10396071" cy="466344"/>
          </a:xfrm>
        </p:spPr>
        <p:txBody>
          <a:bodyPr/>
          <a:lstStyle/>
          <a:p>
            <a:r>
              <a:rPr lang="en-US"/>
              <a:t>Benefits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5480" y="1628800"/>
            <a:ext cx="1048616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>
                <a:solidFill>
                  <a:schemeClr val="bg1">
                    <a:lumMod val="75000"/>
                  </a:schemeClr>
                </a:solidFill>
              </a:rPr>
              <a:t>PID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MS-Project Schedule</a:t>
            </a:r>
            <a:endParaRPr lang="en-US" b="1"/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Monthly Status Report 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Lessons Learned and </a:t>
            </a:r>
            <a:r>
              <a:rPr lang="en-US" b="1" err="1">
                <a:solidFill>
                  <a:schemeClr val="bg1">
                    <a:lumMod val="75000"/>
                  </a:schemeClr>
                </a:solidFill>
              </a:rPr>
              <a:t>CloseOut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 document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sz="2000" b="1"/>
          </a:p>
          <a:p>
            <a:pPr>
              <a:buClr>
                <a:schemeClr val="bg1">
                  <a:lumMod val="75000"/>
                </a:schemeClr>
              </a:buClr>
            </a:pPr>
            <a:endParaRPr lang="pt-BR" sz="3200" b="1"/>
          </a:p>
          <a:p>
            <a:pPr>
              <a:buClr>
                <a:schemeClr val="bg1">
                  <a:lumMod val="75000"/>
                </a:schemeClr>
              </a:buClr>
            </a:pP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5615" y="4149080"/>
            <a:ext cx="20762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err="1"/>
              <a:t>Visibility</a:t>
            </a:r>
            <a:endParaRPr 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Planning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Control 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Monitor costs</a:t>
            </a:r>
          </a:p>
        </p:txBody>
      </p:sp>
      <p:sp>
        <p:nvSpPr>
          <p:cNvPr id="7" name="Left Brace 6"/>
          <p:cNvSpPr/>
          <p:nvPr/>
        </p:nvSpPr>
        <p:spPr>
          <a:xfrm>
            <a:off x="2145173" y="4149080"/>
            <a:ext cx="218434" cy="14773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9883" y="4572417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/>
              <a:t>Schedule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05" y="3573016"/>
            <a:ext cx="6934200" cy="2228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288939"/>
            <a:ext cx="4458677" cy="23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98915"/>
      </p:ext>
    </p:extLst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479587" y="4330140"/>
            <a:ext cx="5136362" cy="2489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defTabSz="529012" fontAlgn="b">
              <a:spcBef>
                <a:spcPts val="0"/>
              </a:spcBef>
              <a:spcAft>
                <a:spcPts val="0"/>
              </a:spcAft>
              <a:defRPr/>
            </a:pPr>
            <a:endParaRPr lang="en-US" sz="952">
              <a:solidFill>
                <a:srgbClr val="000000"/>
              </a:solidFill>
            </a:endParaRPr>
          </a:p>
        </p:txBody>
      </p:sp>
      <p:sp>
        <p:nvSpPr>
          <p:cNvPr id="51" name="Text Placeholder 3"/>
          <p:cNvSpPr txBox="1">
            <a:spLocks/>
          </p:cNvSpPr>
          <p:nvPr/>
        </p:nvSpPr>
        <p:spPr>
          <a:xfrm>
            <a:off x="2194602" y="1260005"/>
            <a:ext cx="12948483" cy="4555013"/>
          </a:xfrm>
          <a:prstGeom prst="rect">
            <a:avLst/>
          </a:prstGeom>
        </p:spPr>
        <p:txBody>
          <a:bodyPr lIns="0" tIns="0" rIns="0" bIns="0"/>
          <a:lstStyle>
            <a:lvl1pPr marL="342883" indent="-342883" algn="l" defTabSz="914354" rtl="0" eaLnBrk="0" latinLnBrk="0" hangingPunct="0">
              <a:spcBef>
                <a:spcPct val="50000"/>
              </a:spcBef>
              <a:buClr>
                <a:srgbClr val="0046AD"/>
              </a:buClr>
              <a:buFont typeface="+mj-lt"/>
              <a:buAutoNum type="arabicPeriod"/>
              <a:defRPr lang="en-US" sz="1800" b="1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353996" indent="-171442" algn="l" defTabSz="914354" rtl="0" eaLnBrk="0" latinLnBrk="0" hangingPunct="0">
              <a:spcBef>
                <a:spcPct val="30000"/>
              </a:spcBef>
              <a:buClr>
                <a:srgbClr val="A59D95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23" indent="-184142" algn="l" defTabSz="914354" rtl="0" eaLnBrk="0" latinLnBrk="0" hangingPunct="0">
              <a:spcBef>
                <a:spcPct val="20000"/>
              </a:spcBef>
              <a:buClr>
                <a:srgbClr val="A59D95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8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740" indent="-396740" defTabSz="1057973" fontAlgn="auto">
              <a:spcAft>
                <a:spcPts val="0"/>
              </a:spcAft>
            </a:pPr>
            <a:r>
              <a:rPr sz="2095">
                <a:solidFill>
                  <a:srgbClr val="1E1E1E"/>
                </a:solidFill>
                <a:latin typeface="Arial" pitchFamily="34" charset="0"/>
                <a:cs typeface="Arial" pitchFamily="34" charset="0"/>
              </a:rPr>
              <a:t>GB –</a:t>
            </a:r>
            <a:r>
              <a:rPr sz="2095" err="1">
                <a:solidFill>
                  <a:srgbClr val="1E1E1E"/>
                </a:solidFill>
                <a:latin typeface="Arial" pitchFamily="34" charset="0"/>
                <a:cs typeface="Arial" pitchFamily="34" charset="0"/>
              </a:rPr>
              <a:t>DinERP</a:t>
            </a:r>
            <a:r>
              <a:rPr sz="2095">
                <a:solidFill>
                  <a:srgbClr val="1E1E1E"/>
                </a:solidFill>
                <a:latin typeface="Arial" pitchFamily="34" charset="0"/>
                <a:cs typeface="Arial" pitchFamily="34" charset="0"/>
              </a:rPr>
              <a:t> B2B Portal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237796"/>
              </p:ext>
            </p:extLst>
          </p:nvPr>
        </p:nvGraphicFramePr>
        <p:xfrm>
          <a:off x="472518" y="985768"/>
          <a:ext cx="11299307" cy="891424"/>
        </p:xfrm>
        <a:graphic>
          <a:graphicData uri="http://schemas.openxmlformats.org/drawingml/2006/table">
            <a:tbl>
              <a:tblPr firstRow="1" bandRow="1"/>
              <a:tblGrid>
                <a:gridCol w="1219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7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4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1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7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598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58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2007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265B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Technip A-area Azure  cloud data Migration via </a:t>
                      </a:r>
                      <a:r>
                        <a:rPr lang="en-US" sz="1500" dirty="0" err="1">
                          <a:solidFill>
                            <a:schemeClr val="bg1"/>
                          </a:solidFill>
                        </a:rPr>
                        <a:t>StoreSimple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 Appliance to reduce costs and bring more flexibility.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200" dirty="0"/>
                        <a:t>Budget</a:t>
                      </a:r>
                      <a:endParaRPr lang="pt-BR" sz="1200" b="1" dirty="0"/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914354" rtl="0" eaLnBrk="1" latinLnBrk="0" hangingPunct="1"/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pt-BR" sz="1200" dirty="0"/>
                        <a:t>Domain:</a:t>
                      </a:r>
                      <a:endParaRPr lang="pt-BR" sz="1200" b="1" dirty="0"/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pt-BR" sz="1200" b="1" dirty="0"/>
                        <a:t>Datacenter</a:t>
                      </a: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pt-BR" sz="1200" dirty="0"/>
                        <a:t>Project</a:t>
                      </a:r>
                      <a:r>
                        <a:rPr lang="pt-BR" sz="1200" baseline="0" dirty="0"/>
                        <a:t> Manager:</a:t>
                      </a:r>
                      <a:endParaRPr lang="pt-BR" sz="1200" b="1" dirty="0"/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G. Di Palma (</a:t>
                      </a:r>
                      <a:r>
                        <a:rPr lang="en-US" sz="1200" b="1" kern="1200" dirty="0" err="1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Mickael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Arial"/>
                          <a:ea typeface="+mn-ea"/>
                          <a:cs typeface="+mn-cs"/>
                        </a:rPr>
                        <a:t> Y.)</a:t>
                      </a:r>
                      <a:endParaRPr lang="en-US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475255" y="1890102"/>
          <a:ext cx="11296570" cy="1244894"/>
        </p:xfrm>
        <a:graphic>
          <a:graphicData uri="http://schemas.openxmlformats.org/drawingml/2006/table">
            <a:tbl>
              <a:tblPr firstRow="1" bandRow="1"/>
              <a:tblGrid>
                <a:gridCol w="1221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15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2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000" b="1" dirty="0">
                          <a:latin typeface="Arial" pitchFamily="34" charset="0"/>
                          <a:cs typeface="Arial" pitchFamily="34" charset="0"/>
                        </a:rPr>
                        <a:t>Planning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New plan</a:t>
                      </a:r>
                      <a:r>
                        <a:rPr lang="pt-BR" sz="1000" b="1" kern="1200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to s</a:t>
                      </a:r>
                      <a:r>
                        <a:rPr lang="pt-BR" sz="10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ecure solution with Microsoft’s help (decision on 31/08/16)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E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000" dirty="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000" dirty="0"/>
                    </a:p>
                    <a:p>
                      <a:endParaRPr lang="pt-BR" sz="1000" dirty="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1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000" b="1" dirty="0">
                          <a:latin typeface="Arial" pitchFamily="34" charset="0"/>
                          <a:cs typeface="Arial" pitchFamily="34" charset="0"/>
                        </a:rPr>
                        <a:t>Budget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000" b="1" kern="1200" dirty="0">
                        <a:solidFill>
                          <a:srgbClr val="FF0000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00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000" dirty="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36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000" b="1" dirty="0">
                          <a:latin typeface="Arial" pitchFamily="34" charset="0"/>
                          <a:cs typeface="Arial" pitchFamily="34" charset="0"/>
                        </a:rPr>
                        <a:t>Risk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buFontTx/>
                        <a:buNone/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Solution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 reliability, EMC </a:t>
                      </a:r>
                      <a:r>
                        <a:rPr lang="en-US" sz="1000" baseline="0" dirty="0" err="1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Vnx</a:t>
                      </a:r>
                      <a:r>
                        <a:rPr lang="en-US" sz="1000" baseline="0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 Storage Decommission by end of November</a:t>
                      </a:r>
                      <a:endParaRPr lang="en-US" sz="1000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000" dirty="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endParaRPr lang="pt-BR" sz="1000" dirty="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" name="Right Arrow 69"/>
          <p:cNvSpPr/>
          <p:nvPr/>
        </p:nvSpPr>
        <p:spPr>
          <a:xfrm>
            <a:off x="12319239" y="1280015"/>
            <a:ext cx="367231" cy="216024"/>
          </a:xfrm>
          <a:prstGeom prst="rightArrow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12411057" y="121244"/>
            <a:ext cx="183595" cy="14400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9928011" y="2884272"/>
            <a:ext cx="183595" cy="144000"/>
          </a:xfrm>
          <a:prstGeom prst="ellipse">
            <a:avLst/>
          </a:prstGeom>
          <a:solidFill>
            <a:srgbClr val="E98300"/>
          </a:solidFill>
          <a:ln w="25400" cap="flat" cmpd="sng" algn="ctr">
            <a:solidFill>
              <a:srgbClr val="E9830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2411057" y="865707"/>
            <a:ext cx="183595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Right Arrow 73"/>
          <p:cNvSpPr/>
          <p:nvPr/>
        </p:nvSpPr>
        <p:spPr>
          <a:xfrm rot="18900000">
            <a:off x="12783889" y="1280015"/>
            <a:ext cx="367231" cy="216024"/>
          </a:xfrm>
          <a:prstGeom prst="rightArrow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ight Arrow 74"/>
          <p:cNvSpPr/>
          <p:nvPr/>
        </p:nvSpPr>
        <p:spPr>
          <a:xfrm rot="2700000">
            <a:off x="13288139" y="1250315"/>
            <a:ext cx="288032" cy="275425"/>
          </a:xfrm>
          <a:prstGeom prst="rightArrow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ight Arrow 75"/>
          <p:cNvSpPr/>
          <p:nvPr/>
        </p:nvSpPr>
        <p:spPr>
          <a:xfrm>
            <a:off x="12319239" y="1645552"/>
            <a:ext cx="367231" cy="216024"/>
          </a:xfrm>
          <a:prstGeom prst="rightArrow">
            <a:avLst/>
          </a:prstGeom>
          <a:solidFill>
            <a:srgbClr val="E983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ight Arrow 76"/>
          <p:cNvSpPr/>
          <p:nvPr/>
        </p:nvSpPr>
        <p:spPr>
          <a:xfrm rot="18900000">
            <a:off x="12783889" y="1645552"/>
            <a:ext cx="367231" cy="216024"/>
          </a:xfrm>
          <a:prstGeom prst="rightArrow">
            <a:avLst/>
          </a:prstGeom>
          <a:solidFill>
            <a:srgbClr val="E983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ight Arrow 77"/>
          <p:cNvSpPr/>
          <p:nvPr/>
        </p:nvSpPr>
        <p:spPr>
          <a:xfrm rot="2700000">
            <a:off x="13288139" y="1615852"/>
            <a:ext cx="288032" cy="275425"/>
          </a:xfrm>
          <a:prstGeom prst="rightArrow">
            <a:avLst/>
          </a:prstGeom>
          <a:solidFill>
            <a:srgbClr val="E983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ight Arrow 78"/>
          <p:cNvSpPr/>
          <p:nvPr/>
        </p:nvSpPr>
        <p:spPr>
          <a:xfrm>
            <a:off x="12318230" y="1997245"/>
            <a:ext cx="367231" cy="216024"/>
          </a:xfrm>
          <a:prstGeom prst="rightArrow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ight Arrow 79"/>
          <p:cNvSpPr/>
          <p:nvPr/>
        </p:nvSpPr>
        <p:spPr>
          <a:xfrm rot="18900000">
            <a:off x="12782878" y="1997245"/>
            <a:ext cx="367231" cy="216024"/>
          </a:xfrm>
          <a:prstGeom prst="rightArrow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657514" y="375489"/>
            <a:ext cx="2563669" cy="385371"/>
          </a:xfrm>
          <a:prstGeom prst="rect">
            <a:avLst/>
          </a:prstGeom>
          <a:noFill/>
        </p:spPr>
        <p:txBody>
          <a:bodyPr wrap="none" lIns="105800" tIns="52900" rIns="105800" bIns="52900" rtlCol="0">
            <a:spAutoFit/>
          </a:bodyPr>
          <a:lstStyle/>
          <a:p>
            <a:pPr defTabSz="1058026" fontAlgn="auto">
              <a:spcBef>
                <a:spcPts val="0"/>
              </a:spcBef>
              <a:spcAft>
                <a:spcPts val="0"/>
              </a:spcAft>
            </a:pPr>
            <a:r>
              <a:rPr lang="pt-BR" sz="1810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0% &lt; </a:t>
            </a:r>
            <a:r>
              <a:rPr lang="pt-BR" sz="1810" b="1" kern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deviation</a:t>
            </a:r>
            <a:r>
              <a:rPr lang="pt-BR" sz="1810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&lt; 20%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2657514" y="746970"/>
            <a:ext cx="1952925" cy="385371"/>
          </a:xfrm>
          <a:prstGeom prst="rect">
            <a:avLst/>
          </a:prstGeom>
          <a:noFill/>
        </p:spPr>
        <p:txBody>
          <a:bodyPr wrap="none" lIns="105800" tIns="52900" rIns="105800" bIns="52900" rtlCol="0">
            <a:spAutoFit/>
          </a:bodyPr>
          <a:lstStyle/>
          <a:p>
            <a:pPr defTabSz="1058026" fontAlgn="auto">
              <a:spcBef>
                <a:spcPts val="0"/>
              </a:spcBef>
              <a:spcAft>
                <a:spcPts val="0"/>
              </a:spcAft>
            </a:pPr>
            <a:r>
              <a:rPr lang="pt-BR" sz="1810" b="1" kern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deviation</a:t>
            </a:r>
            <a:r>
              <a:rPr lang="pt-BR" sz="1810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≥ 20%</a:t>
            </a:r>
          </a:p>
        </p:txBody>
      </p:sp>
      <p:sp>
        <p:nvSpPr>
          <p:cNvPr id="87" name="Oval 86"/>
          <p:cNvSpPr/>
          <p:nvPr/>
        </p:nvSpPr>
        <p:spPr>
          <a:xfrm>
            <a:off x="9928011" y="2623870"/>
            <a:ext cx="183595" cy="144000"/>
          </a:xfrm>
          <a:prstGeom prst="ellipse">
            <a:avLst/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ight Arrow 87"/>
          <p:cNvSpPr/>
          <p:nvPr/>
        </p:nvSpPr>
        <p:spPr>
          <a:xfrm>
            <a:off x="10998537" y="2582226"/>
            <a:ext cx="367231" cy="216024"/>
          </a:xfrm>
          <a:prstGeom prst="rightArrow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6" name="Table 10"/>
          <p:cNvGraphicFramePr>
            <a:graphicFrameLocks noGrp="1"/>
          </p:cNvGraphicFramePr>
          <p:nvPr>
            <p:extLst/>
          </p:nvPr>
        </p:nvGraphicFramePr>
        <p:xfrm>
          <a:off x="5809728" y="3161845"/>
          <a:ext cx="5962098" cy="3359832"/>
        </p:xfrm>
        <a:graphic>
          <a:graphicData uri="http://schemas.openxmlformats.org/drawingml/2006/table">
            <a:tbl>
              <a:tblPr firstRow="1" bandRow="1"/>
              <a:tblGrid>
                <a:gridCol w="353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81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 marL="116583" marR="11658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630">
                <a:tc>
                  <a:txBody>
                    <a:bodyPr/>
                    <a:lstStyle/>
                    <a:p>
                      <a:pPr algn="l" defTabSz="555452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Microsoft Validation for Design</a:t>
                      </a:r>
                    </a:p>
                  </a:txBody>
                  <a:tcPr marL="9071" marR="9071" marT="9071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15/09/16</a:t>
                      </a:r>
                    </a:p>
                  </a:txBody>
                  <a:tcPr marL="12144" marR="1214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dirty="0"/>
                    </a:p>
                  </a:txBody>
                  <a:tcPr marL="116583" marR="11658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630">
                <a:tc>
                  <a:txBody>
                    <a:bodyPr/>
                    <a:lstStyle/>
                    <a:p>
                      <a:pPr algn="l" defTabSz="555452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Volume Copy</a:t>
                      </a:r>
                    </a:p>
                  </a:txBody>
                  <a:tcPr marL="9071" marR="9071" marT="9071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26/09/16</a:t>
                      </a:r>
                    </a:p>
                  </a:txBody>
                  <a:tcPr marL="12144" marR="1214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fontAlgn="b" latinLnBrk="0" hangingPunct="1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pt-BR" sz="1000" b="1" dirty="0"/>
                        <a:t>85</a:t>
                      </a: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630">
                <a:tc>
                  <a:txBody>
                    <a:bodyPr/>
                    <a:lstStyle/>
                    <a:p>
                      <a:pPr algn="l" defTabSz="555452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Solution for non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 eligible shares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endParaRPr>
                    </a:p>
                  </a:txBody>
                  <a:tcPr marL="9071" marR="9071" marT="9071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04/10/16</a:t>
                      </a:r>
                    </a:p>
                  </a:txBody>
                  <a:tcPr marL="9071" marR="9071" marT="907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endParaRPr lang="en-US" sz="1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71" marR="9071" marT="907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dirty="0"/>
                    </a:p>
                  </a:txBody>
                  <a:tcPr marL="116583" marR="11658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630">
                <a:tc>
                  <a:txBody>
                    <a:bodyPr/>
                    <a:lstStyle/>
                    <a:p>
                      <a:pPr algn="l" defTabSz="555452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Backup service validation</a:t>
                      </a:r>
                    </a:p>
                  </a:txBody>
                  <a:tcPr marL="9071" marR="9071" marT="9071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28/09/16</a:t>
                      </a:r>
                    </a:p>
                  </a:txBody>
                  <a:tcPr marL="9071" marR="9071" marT="907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endParaRPr lang="en-US" sz="1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71" marR="9071" marT="907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dirty="0"/>
                    </a:p>
                  </a:txBody>
                  <a:tcPr marL="116583" marR="11658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630">
                <a:tc>
                  <a:txBody>
                    <a:bodyPr/>
                    <a:lstStyle/>
                    <a:p>
                      <a:pPr marL="0" marR="0" indent="0" algn="l" defTabSz="55545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DR implemented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 &amp;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Validated</a:t>
                      </a:r>
                    </a:p>
                  </a:txBody>
                  <a:tcPr marL="9071" marR="9071" marT="9071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28/10/16</a:t>
                      </a:r>
                    </a:p>
                  </a:txBody>
                  <a:tcPr marL="9071" marR="9071" marT="907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endParaRPr lang="en-US" sz="1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dirty="0"/>
                    </a:p>
                  </a:txBody>
                  <a:tcPr marL="116583" marR="11658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D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630">
                <a:tc>
                  <a:txBody>
                    <a:bodyPr/>
                    <a:lstStyle/>
                    <a:p>
                      <a:pPr algn="l" defTabSz="555452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Admin validation &amp; Knowledge transfer</a:t>
                      </a:r>
                    </a:p>
                  </a:txBody>
                  <a:tcPr marL="9071" marR="9071" marT="9071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03/11/16</a:t>
                      </a:r>
                    </a:p>
                  </a:txBody>
                  <a:tcPr marL="9071" marR="9071" marT="907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354" rtl="0" eaLnBrk="1" latinLnBrk="0" hangingPunct="1"/>
                      <a:endParaRPr lang="pt-B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630">
                <a:tc>
                  <a:txBody>
                    <a:bodyPr/>
                    <a:lstStyle/>
                    <a:p>
                      <a:pPr algn="l" defTabSz="555452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Volume Migration End</a:t>
                      </a:r>
                    </a:p>
                  </a:txBody>
                  <a:tcPr marL="9071" marR="9071" marT="9071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04/11/16</a:t>
                      </a:r>
                    </a:p>
                  </a:txBody>
                  <a:tcPr marL="9071" marR="9071" marT="907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endParaRPr lang="en-US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71" marR="9071" marT="907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E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pt-B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E3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611">
                <a:tc>
                  <a:txBody>
                    <a:bodyPr/>
                    <a:lstStyle/>
                    <a:p>
                      <a:pPr algn="l" defTabSz="555452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rPr>
                        <a:t>Go Live</a:t>
                      </a:r>
                    </a:p>
                  </a:txBody>
                  <a:tcPr marL="9071" marR="9071" marT="9071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54" rtl="0" eaLnBrk="1" fontAlgn="b" latinLnBrk="0" hangingPunct="1"/>
                      <a:r>
                        <a:rPr lang="en-US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10/11/16</a:t>
                      </a:r>
                    </a:p>
                  </a:txBody>
                  <a:tcPr marL="9071" marR="9071" marT="907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35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44" marR="12144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pt-B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3" marR="116583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9" name="Text Placeholder 3"/>
          <p:cNvSpPr txBox="1">
            <a:spLocks/>
          </p:cNvSpPr>
          <p:nvPr/>
        </p:nvSpPr>
        <p:spPr>
          <a:xfrm>
            <a:off x="1295467" y="252004"/>
            <a:ext cx="5287849" cy="69102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2600" b="1" kern="1200" baseline="0">
                <a:solidFill>
                  <a:srgbClr val="0046A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13" indent="-285737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7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8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8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57973" fontAlgn="auto">
              <a:spcAft>
                <a:spcPts val="0"/>
              </a:spcAft>
            </a:pPr>
            <a:r>
              <a:rPr lang="en-US" sz="2667" err="1"/>
              <a:t>StorSimple</a:t>
            </a:r>
            <a:endParaRPr lang="en-US" sz="2667"/>
          </a:p>
        </p:txBody>
      </p:sp>
      <p:sp>
        <p:nvSpPr>
          <p:cNvPr id="98" name="TextBox 97"/>
          <p:cNvSpPr txBox="1"/>
          <p:nvPr/>
        </p:nvSpPr>
        <p:spPr>
          <a:xfrm>
            <a:off x="479586" y="3771151"/>
            <a:ext cx="5136362" cy="528608"/>
          </a:xfrm>
          <a:prstGeom prst="rect">
            <a:avLst/>
          </a:prstGeom>
          <a:noFill/>
          <a:ln w="28575">
            <a:solidFill>
              <a:srgbClr val="009CBC"/>
            </a:solidFill>
          </a:ln>
        </p:spPr>
        <p:txBody>
          <a:bodyPr wrap="square" rtlCol="0">
            <a:noAutofit/>
          </a:bodyPr>
          <a:lstStyle/>
          <a:p>
            <a:pPr marL="163289" indent="-163289" defTabSz="529012">
              <a:buFont typeface="Arial" panose="020B0604020202020204" pitchFamily="34" charset="0"/>
              <a:buChar char="•"/>
            </a:pPr>
            <a:endParaRPr lang="en-US" sz="952">
              <a:solidFill>
                <a:srgbClr val="000000"/>
              </a:solidFill>
            </a:endParaRPr>
          </a:p>
          <a:p>
            <a:pPr defTabSz="529012" fontAlgn="b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52">
                <a:solidFill>
                  <a:srgbClr val="000000"/>
                </a:solidFill>
              </a:rPr>
              <a:t>Microsoft committed to secure </a:t>
            </a:r>
            <a:r>
              <a:rPr lang="en-US" sz="952" err="1">
                <a:solidFill>
                  <a:srgbClr val="000000"/>
                </a:solidFill>
              </a:rPr>
              <a:t>storsimple</a:t>
            </a:r>
            <a:r>
              <a:rPr lang="en-US" sz="952">
                <a:solidFill>
                  <a:srgbClr val="000000"/>
                </a:solidFill>
              </a:rPr>
              <a:t> activities in project mode starting from 08/09 with priority to started pilot (Prelude Share)</a:t>
            </a:r>
          </a:p>
          <a:p>
            <a:pPr defTabSz="529012" fontAlgn="b">
              <a:spcBef>
                <a:spcPts val="0"/>
              </a:spcBef>
              <a:spcAft>
                <a:spcPts val="0"/>
              </a:spcAft>
              <a:defRPr/>
            </a:pPr>
            <a:endParaRPr lang="en-US" sz="952">
              <a:solidFill>
                <a:srgbClr val="00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33088" y="3731888"/>
            <a:ext cx="3977585" cy="268050"/>
          </a:xfrm>
          <a:prstGeom prst="rect">
            <a:avLst/>
          </a:prstGeom>
          <a:noFill/>
        </p:spPr>
        <p:txBody>
          <a:bodyPr wrap="square" lIns="105800" tIns="52900" rIns="105800" bIns="52900" rtlCol="0">
            <a:spAutoFit/>
          </a:bodyPr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r>
              <a:rPr lang="pt-BR" sz="1048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Activities Planned for </a:t>
            </a:r>
            <a:r>
              <a:rPr lang="pt-BR" sz="1048" b="1" kern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next</a:t>
            </a:r>
            <a:r>
              <a:rPr lang="pt-BR" sz="1048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048" b="1" kern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Period</a:t>
            </a:r>
            <a:endParaRPr lang="pt-BR" sz="1048" b="1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5832" y="3105566"/>
            <a:ext cx="3556882" cy="268050"/>
          </a:xfrm>
          <a:prstGeom prst="rect">
            <a:avLst/>
          </a:prstGeom>
          <a:noFill/>
        </p:spPr>
        <p:txBody>
          <a:bodyPr wrap="square" lIns="105800" tIns="52900" rIns="105800" bIns="52900" rtlCol="0">
            <a:spAutoFit/>
          </a:bodyPr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r>
              <a:rPr lang="pt-BR" sz="1048" b="1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Activities Completed 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72518" y="3154684"/>
            <a:ext cx="5143430" cy="548571"/>
          </a:xfrm>
          <a:prstGeom prst="rect">
            <a:avLst/>
          </a:prstGeom>
          <a:noFill/>
          <a:ln w="28575">
            <a:solidFill>
              <a:srgbClr val="009CBC"/>
            </a:solidFill>
          </a:ln>
        </p:spPr>
        <p:txBody>
          <a:bodyPr wrap="square" rtlCol="0">
            <a:noAutofit/>
          </a:bodyPr>
          <a:lstStyle/>
          <a:p>
            <a:pPr marL="163289" indent="-163289" defTabSz="529012">
              <a:buFont typeface="Arial" panose="020B0604020202020204" pitchFamily="34" charset="0"/>
              <a:buChar char="•"/>
            </a:pPr>
            <a:endParaRPr lang="en-US" sz="286">
              <a:solidFill>
                <a:srgbClr val="000000"/>
              </a:solidFill>
            </a:endParaRPr>
          </a:p>
          <a:p>
            <a:pPr marL="163289" indent="-163289" defTabSz="529012">
              <a:buFont typeface="Arial" panose="020B0604020202020204" pitchFamily="34" charset="0"/>
              <a:buChar char="•"/>
            </a:pPr>
            <a:endParaRPr lang="en-US" sz="952">
              <a:solidFill>
                <a:srgbClr val="000000"/>
              </a:solidFill>
            </a:endParaRPr>
          </a:p>
          <a:p>
            <a:pPr marL="163289" indent="-163289" defTabSz="529012">
              <a:buFont typeface="Arial" panose="020B0604020202020204" pitchFamily="34" charset="0"/>
              <a:buChar char="•"/>
            </a:pPr>
            <a:r>
              <a:rPr lang="en-US" sz="952">
                <a:solidFill>
                  <a:srgbClr val="000000"/>
                </a:solidFill>
              </a:rPr>
              <a:t>All setup activities, all archives transfer, Production pilot  activated, express Route</a:t>
            </a:r>
          </a:p>
          <a:p>
            <a:pPr defTabSz="529012"/>
            <a:r>
              <a:rPr lang="en-US" sz="952">
                <a:solidFill>
                  <a:srgbClr val="000000"/>
                </a:solidFill>
              </a:rPr>
              <a:t>85% transfer Achieved so far (146/171 Tb)</a:t>
            </a:r>
          </a:p>
        </p:txBody>
      </p:sp>
      <p:sp>
        <p:nvSpPr>
          <p:cNvPr id="49" name="Oval 48"/>
          <p:cNvSpPr/>
          <p:nvPr/>
        </p:nvSpPr>
        <p:spPr>
          <a:xfrm>
            <a:off x="12338117" y="459909"/>
            <a:ext cx="183595" cy="144000"/>
          </a:xfrm>
          <a:prstGeom prst="ellipse">
            <a:avLst/>
          </a:prstGeom>
          <a:solidFill>
            <a:srgbClr val="E98300"/>
          </a:solidFill>
          <a:ln w="25400" cap="flat" cmpd="sng" algn="ctr">
            <a:solidFill>
              <a:srgbClr val="E9830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ight Arrow 66"/>
          <p:cNvSpPr/>
          <p:nvPr/>
        </p:nvSpPr>
        <p:spPr>
          <a:xfrm rot="2700000">
            <a:off x="13228913" y="2075556"/>
            <a:ext cx="288032" cy="275425"/>
          </a:xfrm>
          <a:prstGeom prst="rightArrow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9928011" y="2296911"/>
            <a:ext cx="183595" cy="144000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ight Arrow 84"/>
          <p:cNvSpPr/>
          <p:nvPr/>
        </p:nvSpPr>
        <p:spPr>
          <a:xfrm>
            <a:off x="10998537" y="2870081"/>
            <a:ext cx="367231" cy="216024"/>
          </a:xfrm>
          <a:prstGeom prst="rightArrow">
            <a:avLst/>
          </a:prstGeom>
          <a:solidFill>
            <a:srgbClr val="E983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/>
          </p:nvPr>
        </p:nvGraphicFramePr>
        <p:xfrm>
          <a:off x="529280" y="4389107"/>
          <a:ext cx="5040649" cy="238125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42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5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371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Requirements</a:t>
                      </a:r>
                    </a:p>
                  </a:txBody>
                  <a:tcPr marL="87086" marR="87086" marT="43543" marB="4354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Technical layer</a:t>
                      </a:r>
                    </a:p>
                  </a:txBody>
                  <a:tcPr marL="87086" marR="87086" marT="43543" marB="43543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Highlighted Issues</a:t>
                      </a:r>
                    </a:p>
                  </a:txBody>
                  <a:tcPr marL="87086" marR="87086" marT="43543" marB="4354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371">
                <a:tc>
                  <a:txBody>
                    <a:bodyPr/>
                    <a:lstStyle/>
                    <a:p>
                      <a:r>
                        <a:rPr lang="en-US" sz="1000" noProof="0">
                          <a:latin typeface="Arial" pitchFamily="34" charset="0"/>
                          <a:cs typeface="Arial" pitchFamily="34" charset="0"/>
                        </a:rPr>
                        <a:t>Disaster recovery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noProof="0" dirty="0">
                          <a:latin typeface="Arial" pitchFamily="34" charset="0"/>
                          <a:cs typeface="Arial" pitchFamily="34" charset="0"/>
                        </a:rPr>
                        <a:t>VMs</a:t>
                      </a:r>
                    </a:p>
                    <a:p>
                      <a:pPr marL="0" algn="l" defTabSz="457200" rtl="0" eaLnBrk="1" latinLnBrk="0" hangingPunct="1"/>
                      <a:endParaRPr lang="en-US" sz="1000" kern="1200" noProof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r>
                        <a:rPr lang="en-US" sz="1000" noProof="0" dirty="0">
                          <a:latin typeface="Arial" pitchFamily="34" charset="0"/>
                          <a:cs typeface="Arial" pitchFamily="34" charset="0"/>
                        </a:rPr>
                        <a:t>ASR</a:t>
                      </a:r>
                      <a:r>
                        <a:rPr lang="en-US" sz="1000" baseline="0" noProof="0" dirty="0">
                          <a:latin typeface="Arial" pitchFamily="34" charset="0"/>
                          <a:cs typeface="Arial" pitchFamily="34" charset="0"/>
                        </a:rPr>
                        <a:t> (disaster recovery solution) used to secure the VMs doesn’t work.</a:t>
                      </a:r>
                      <a:endParaRPr lang="en-US" sz="10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3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>
                          <a:latin typeface="Arial" pitchFamily="34" charset="0"/>
                          <a:cs typeface="Arial" pitchFamily="34" charset="0"/>
                        </a:rPr>
                        <a:t>Disaster recovery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noProof="0">
                          <a:latin typeface="Arial" pitchFamily="34" charset="0"/>
                          <a:cs typeface="Arial" pitchFamily="34" charset="0"/>
                        </a:rPr>
                        <a:t>Virtual appliance</a:t>
                      </a:r>
                      <a:endParaRPr lang="en-US" sz="1000" kern="1200" noProof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r>
                        <a:rPr lang="en-US" sz="1000" baseline="0" noProof="0" dirty="0" err="1">
                          <a:latin typeface="Arial" pitchFamily="34" charset="0"/>
                          <a:cs typeface="Arial" pitchFamily="34" charset="0"/>
                        </a:rPr>
                        <a:t>Powershell</a:t>
                      </a:r>
                      <a:r>
                        <a:rPr lang="en-US" sz="1000" baseline="0" noProof="0" dirty="0">
                          <a:latin typeface="Arial" pitchFamily="34" charset="0"/>
                          <a:cs typeface="Arial" pitchFamily="34" charset="0"/>
                        </a:rPr>
                        <a:t> scripts doesn’t work for N machines  and N disks.</a:t>
                      </a: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196">
                <a:tc>
                  <a:txBody>
                    <a:bodyPr/>
                    <a:lstStyle/>
                    <a:p>
                      <a:r>
                        <a:rPr lang="en-US" sz="1000" noProof="0">
                          <a:latin typeface="Arial" pitchFamily="34" charset="0"/>
                          <a:cs typeface="Arial" pitchFamily="34" charset="0"/>
                        </a:rPr>
                        <a:t>Backup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noProof="0" dirty="0">
                          <a:latin typeface="Arial" pitchFamily="34" charset="0"/>
                          <a:cs typeface="Arial" pitchFamily="34" charset="0"/>
                        </a:rPr>
                        <a:t>VMs</a:t>
                      </a:r>
                      <a:endParaRPr lang="en-US" sz="1000" kern="1200" noProof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r>
                        <a:rPr lang="en-US" sz="1000" noProof="0" dirty="0">
                          <a:latin typeface="Arial" pitchFamily="34" charset="0"/>
                          <a:cs typeface="Arial" pitchFamily="34" charset="0"/>
                        </a:rPr>
                        <a:t>No backup since ASR agent installation</a:t>
                      </a: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3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>
                          <a:latin typeface="Arial" pitchFamily="34" charset="0"/>
                          <a:cs typeface="Arial" pitchFamily="34" charset="0"/>
                        </a:rPr>
                        <a:t>Backup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000" kern="1200" noProof="0" dirty="0"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endParaRPr lang="en-US" sz="1000" kern="1200" noProof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r>
                        <a:rPr lang="en-US" sz="1000" noProof="0" dirty="0">
                          <a:latin typeface="Arial" pitchFamily="34" charset="0"/>
                          <a:cs typeface="Arial" pitchFamily="34" charset="0"/>
                        </a:rPr>
                        <a:t>Performance issue for backup (full scope).</a:t>
                      </a:r>
                    </a:p>
                    <a:p>
                      <a:r>
                        <a:rPr lang="en-US" sz="1000" noProof="0" dirty="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000" noProof="0" dirty="0">
                          <a:latin typeface="Arial" pitchFamily="34" charset="0"/>
                          <a:cs typeface="Arial" pitchFamily="34" charset="0"/>
                        </a:rPr>
                        <a:t>Impact on disaster recovery</a:t>
                      </a: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31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noProof="0">
                          <a:latin typeface="Arial" pitchFamily="34" charset="0"/>
                          <a:cs typeface="Arial" pitchFamily="34" charset="0"/>
                        </a:rPr>
                        <a:t>Backup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000" kern="1200" noProof="0" dirty="0">
                          <a:latin typeface="Arial" pitchFamily="34" charset="0"/>
                          <a:cs typeface="Arial" pitchFamily="34" charset="0"/>
                        </a:rPr>
                        <a:t>storage</a:t>
                      </a:r>
                      <a:endParaRPr lang="en-US" sz="1000" kern="1200" noProof="0" dirty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r>
                        <a:rPr lang="en-US" sz="1000" noProof="0" dirty="0">
                          <a:latin typeface="Arial" pitchFamily="34" charset="0"/>
                          <a:cs typeface="Arial" pitchFamily="34" charset="0"/>
                        </a:rPr>
                        <a:t>Performance</a:t>
                      </a:r>
                      <a:r>
                        <a:rPr lang="en-US" sz="1000" baseline="0" noProof="0" dirty="0">
                          <a:latin typeface="Arial" pitchFamily="34" charset="0"/>
                          <a:cs typeface="Arial" pitchFamily="34" charset="0"/>
                        </a:rPr>
                        <a:t> issue for restore (Prelude scope)</a:t>
                      </a:r>
                      <a:endParaRPr lang="en-US" sz="10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196">
                <a:tc>
                  <a:txBody>
                    <a:bodyPr/>
                    <a:lstStyle/>
                    <a:p>
                      <a:r>
                        <a:rPr lang="en-US" sz="1000" noProof="0">
                          <a:latin typeface="Arial" pitchFamily="34" charset="0"/>
                          <a:cs typeface="Arial" pitchFamily="34" charset="0"/>
                        </a:rPr>
                        <a:t>Administration</a:t>
                      </a: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000" kern="1200" noProof="0">
                          <a:latin typeface="Arial" pitchFamily="34" charset="0"/>
                          <a:cs typeface="Arial" pitchFamily="34" charset="0"/>
                        </a:rPr>
                        <a:t>StorSimple</a:t>
                      </a:r>
                      <a:endParaRPr lang="en-US" sz="1000" kern="1200" noProof="0">
                        <a:solidFill>
                          <a:schemeClr val="dk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7086" marR="87086" marT="43543" marB="43543"/>
                </a:tc>
                <a:tc>
                  <a:txBody>
                    <a:bodyPr/>
                    <a:lstStyle/>
                    <a:p>
                      <a:r>
                        <a:rPr lang="en-US" sz="1000" noProof="0" dirty="0">
                          <a:latin typeface="Arial" pitchFamily="34" charset="0"/>
                          <a:cs typeface="Arial" pitchFamily="34" charset="0"/>
                        </a:rPr>
                        <a:t>Cannot add new volumes on servers.</a:t>
                      </a:r>
                    </a:p>
                  </a:txBody>
                  <a:tcPr marL="87086" marR="87086" marT="43543" marB="4354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2" name="Rectangle 111"/>
          <p:cNvSpPr/>
          <p:nvPr/>
        </p:nvSpPr>
        <p:spPr>
          <a:xfrm>
            <a:off x="6670629" y="643085"/>
            <a:ext cx="4348511" cy="205714"/>
          </a:xfrm>
          <a:prstGeom prst="rect">
            <a:avLst/>
          </a:prstGeom>
          <a:solidFill>
            <a:srgbClr val="1E1E1E">
              <a:lumMod val="10000"/>
              <a:lumOff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pt-BR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678072" y="639900"/>
            <a:ext cx="2377226" cy="225807"/>
          </a:xfrm>
          <a:prstGeom prst="rect">
            <a:avLst/>
          </a:prstGeom>
          <a:solidFill>
            <a:srgbClr val="0A2F8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pt-BR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618614" y="622882"/>
            <a:ext cx="650578" cy="253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048" b="1" kern="0">
                <a:solidFill>
                  <a:srgbClr val="FFFFFF"/>
                </a:solidFill>
              </a:rPr>
              <a:t>50%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664439" y="628199"/>
            <a:ext cx="1258092" cy="253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1048" b="1" kern="0">
                <a:solidFill>
                  <a:srgbClr val="0A2F85">
                    <a:lumMod val="75000"/>
                  </a:srgbClr>
                </a:solidFill>
              </a:rPr>
              <a:t>Global Progress</a:t>
            </a:r>
          </a:p>
        </p:txBody>
      </p:sp>
      <p:sp>
        <p:nvSpPr>
          <p:cNvPr id="128" name="Right Arrow 127"/>
          <p:cNvSpPr/>
          <p:nvPr/>
        </p:nvSpPr>
        <p:spPr>
          <a:xfrm rot="18900000">
            <a:off x="10986760" y="2291828"/>
            <a:ext cx="367231" cy="216024"/>
          </a:xfrm>
          <a:prstGeom prst="rightArrow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105800" tIns="52900" rIns="105800" bIns="52900" rtlCol="0" anchor="ctr"/>
          <a:lstStyle/>
          <a:p>
            <a:pPr algn="ctr" defTabSz="1058026" fontAlgn="auto">
              <a:spcBef>
                <a:spcPts val="0"/>
              </a:spcBef>
              <a:spcAft>
                <a:spcPts val="0"/>
              </a:spcAft>
            </a:pPr>
            <a:endParaRPr lang="pt-BR" sz="2095" ker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rgbClr val="00ADD0"/>
          </a:solidFill>
        </p:grpSpPr>
        <p:sp>
          <p:nvSpPr>
            <p:cNvPr id="101" name="Chevron 100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103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marL="0" marR="0" lvl="0" indent="0" algn="ctr" defTabSz="533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Appraise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107" name="Chevron 106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rgbClr val="00ADD0"/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108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marL="0" marR="0" lvl="0" indent="0" algn="ctr" defTabSz="533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Define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110" name="Chevron 109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rgbClr val="0A2F85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111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marL="0" marR="0" lvl="0" indent="0" algn="ctr" defTabSz="533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Execute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130" name="Chevron 129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rgbClr val="00ADD0"/>
            </a:solidFill>
            <a:ln w="254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131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marL="0" marR="0" lvl="0" indent="0" algn="ctr" defTabSz="533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Close-out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0049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EDC New DRP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382248"/>
              </p:ext>
            </p:extLst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Adaptation of the Technip DRP regarding IT Transformation projects.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200 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Datacenter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Nicolas L.</a:t>
                      </a:r>
                      <a:r>
                        <a:rPr lang="pt-BR" sz="1400" b="1" baseline="0" dirty="0"/>
                        <a:t>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Mickael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Y.)</a:t>
                      </a:r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5" y="731770"/>
            <a:ext cx="3179089" cy="239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8077189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35443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Global Progress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fr-F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Finalization</a:t>
                      </a:r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the VM infrastructure in Clichy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 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 infrastructure services not tested at the application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429000"/>
          <a:ext cx="5800167" cy="3240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5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scope definition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01/04/2016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01/04/2016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VMware: Test of manual switch to Clichy datacenter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29/04/2016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29/04/2016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Project detailed schedule (after pilot)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13/07/2016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13/07/2016</a:t>
                      </a: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P7: End of </a:t>
                      </a:r>
                      <a:r>
                        <a:rPr lang="en-US" sz="1050" b="1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Dataguard</a:t>
                      </a: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 P7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06/08/2016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06/08/2016</a:t>
                      </a:r>
                    </a:p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SQL: End of Mirroring pilot on Windows servers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20/07/2016</a:t>
                      </a: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20/07/2016</a:t>
                      </a:r>
                    </a:p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Architecture design (High level design)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09/09/2016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 of DRP implementation (</a:t>
                      </a:r>
                      <a:r>
                        <a:rPr lang="en-US" sz="1050" b="1" kern="1200" noProof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workpackage</a:t>
                      </a: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09/09/2016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DRP test for a reduced application scope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30/11/2016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56" name="Oval 55"/>
          <p:cNvSpPr/>
          <p:nvPr/>
        </p:nvSpPr>
        <p:spPr>
          <a:xfrm>
            <a:off x="9768424" y="272496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10760287" y="270892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ight Arrow 70"/>
          <p:cNvSpPr/>
          <p:nvPr/>
        </p:nvSpPr>
        <p:spPr>
          <a:xfrm>
            <a:off x="10760287" y="3068960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35360" y="3414142"/>
            <a:ext cx="5256584" cy="1061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76" name="TextBox 75"/>
          <p:cNvSpPr txBox="1"/>
          <p:nvPr/>
        </p:nvSpPr>
        <p:spPr>
          <a:xfrm>
            <a:off x="335360" y="4581264"/>
            <a:ext cx="5256584" cy="198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77" name="TextBox 76"/>
          <p:cNvSpPr txBox="1"/>
          <p:nvPr/>
        </p:nvSpPr>
        <p:spPr>
          <a:xfrm>
            <a:off x="1703512" y="342900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Completed 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631504" y="4595795"/>
            <a:ext cx="278809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Planned</a:t>
            </a:r>
            <a:r>
              <a:rPr lang="pt-BR" sz="1200" b="1"/>
              <a:t>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en-US" sz="1200" b="1"/>
          </a:p>
        </p:txBody>
      </p:sp>
      <p:sp>
        <p:nvSpPr>
          <p:cNvPr id="79" name="TextBox 78"/>
          <p:cNvSpPr txBox="1"/>
          <p:nvPr/>
        </p:nvSpPr>
        <p:spPr>
          <a:xfrm>
            <a:off x="623392" y="3645024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/>
              <a:t>DR </a:t>
            </a:r>
            <a:r>
              <a:rPr lang="fr-FR" sz="1200" err="1"/>
              <a:t>Vmware</a:t>
            </a:r>
            <a:r>
              <a:rPr lang="fr-FR" sz="1200"/>
              <a:t> cluster </a:t>
            </a:r>
            <a:r>
              <a:rPr lang="fr-FR" sz="1200" err="1"/>
              <a:t>available</a:t>
            </a:r>
            <a:r>
              <a:rPr lang="fr-FR" sz="1200"/>
              <a:t> in Clichy </a:t>
            </a:r>
            <a:r>
              <a:rPr lang="fr-FR" sz="1200" err="1"/>
              <a:t>datacenter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Implementation of </a:t>
            </a:r>
            <a:r>
              <a:rPr lang="en-US" sz="1200" err="1"/>
              <a:t>Dataguard</a:t>
            </a:r>
            <a:r>
              <a:rPr lang="en-US" sz="1200"/>
              <a:t>: 100% for P7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Core infrastructure for MSSQL in Clichy: 100% for MSSQL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9376" y="4798370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Oasis:</a:t>
            </a:r>
            <a:r>
              <a:rPr lang="en-US" sz="1200"/>
              <a:t> Infrastructure delivered in July. NOGO from </a:t>
            </a:r>
            <a:r>
              <a:rPr lang="en-US" sz="1200" err="1"/>
              <a:t>Flexifrance</a:t>
            </a:r>
            <a:r>
              <a:rPr lang="en-US" sz="1200"/>
              <a:t> business to implement </a:t>
            </a:r>
            <a:r>
              <a:rPr lang="en-US" sz="1200" err="1"/>
              <a:t>Dataguard</a:t>
            </a:r>
            <a:r>
              <a:rPr lang="en-US" sz="1200"/>
              <a:t> in July. Implementation of </a:t>
            </a:r>
            <a:r>
              <a:rPr lang="en-US" sz="1200" err="1"/>
              <a:t>Dataguard</a:t>
            </a:r>
            <a:r>
              <a:rPr lang="en-US" sz="1200"/>
              <a:t> planned at the beginning of September.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OVM</a:t>
            </a:r>
            <a:r>
              <a:rPr lang="en-US" sz="1200"/>
              <a:t>: Finalization of the DR infrastructure scheduled on 3</a:t>
            </a:r>
            <a:r>
              <a:rPr lang="en-US" sz="1200" baseline="30000"/>
              <a:t>rd</a:t>
            </a:r>
            <a:r>
              <a:rPr lang="en-US" sz="1200"/>
              <a:t> and 4</a:t>
            </a:r>
            <a:r>
              <a:rPr lang="en-US" sz="1200" baseline="30000"/>
              <a:t>th</a:t>
            </a:r>
            <a:r>
              <a:rPr lang="en-US" sz="1200"/>
              <a:t> September.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/>
              <a:t>Storage in Clichy</a:t>
            </a:r>
            <a:r>
              <a:rPr lang="fr-FR" sz="1200"/>
              <a:t>: End of </a:t>
            </a:r>
            <a:r>
              <a:rPr lang="fr-FR" sz="1200" err="1"/>
              <a:t>storage</a:t>
            </a:r>
            <a:r>
              <a:rPr lang="fr-FR" sz="1200"/>
              <a:t> migration </a:t>
            </a:r>
            <a:r>
              <a:rPr lang="fr-FR" sz="1200" err="1"/>
              <a:t>week</a:t>
            </a:r>
            <a:r>
              <a:rPr lang="fr-FR" sz="1200"/>
              <a:t> #36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StorSimple:</a:t>
            </a:r>
            <a:r>
              <a:rPr lang="en-US" sz="1200"/>
              <a:t> request for change in progress to modify ASR agents on StorSimple VMs.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/>
              <a:t>DR tests</a:t>
            </a:r>
            <a:r>
              <a:rPr lang="fr-FR" sz="1200"/>
              <a:t>: To </a:t>
            </a:r>
            <a:r>
              <a:rPr lang="fr-FR" sz="1200" err="1"/>
              <a:t>be</a:t>
            </a:r>
            <a:r>
              <a:rPr lang="fr-FR" sz="1200"/>
              <a:t> </a:t>
            </a:r>
            <a:r>
              <a:rPr lang="fr-FR" sz="1200" err="1"/>
              <a:t>scheduled</a:t>
            </a:r>
            <a:r>
              <a:rPr lang="fr-FR" sz="1200"/>
              <a:t>.</a:t>
            </a:r>
            <a:endParaRPr lang="en-US" sz="1200"/>
          </a:p>
        </p:txBody>
      </p:sp>
      <p:sp>
        <p:nvSpPr>
          <p:cNvPr id="84" name="Oval 83"/>
          <p:cNvSpPr/>
          <p:nvPr/>
        </p:nvSpPr>
        <p:spPr>
          <a:xfrm>
            <a:off x="9768424" y="3083474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Oval 84"/>
          <p:cNvSpPr/>
          <p:nvPr/>
        </p:nvSpPr>
        <p:spPr>
          <a:xfrm>
            <a:off x="9768424" y="2320414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ight Arrow 54"/>
          <p:cNvSpPr/>
          <p:nvPr/>
        </p:nvSpPr>
        <p:spPr>
          <a:xfrm rot="18900000">
            <a:off x="10738707" y="227506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9" name="Group 88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90" name="Chevron 89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93" name="Chevron 9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96" name="Chevron 95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7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99" name="Chevron 9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375062"/>
      </p:ext>
    </p:extLst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Globalization</a:t>
            </a:r>
          </a:p>
        </p:txBody>
      </p:sp>
    </p:spTree>
    <p:extLst>
      <p:ext uri="{BB962C8B-B14F-4D97-AF65-F5344CB8AC3E}">
        <p14:creationId xmlns:p14="http://schemas.microsoft.com/office/powerpoint/2010/main" val="193741131"/>
      </p:ext>
    </p:extLst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hevron 82"/>
          <p:cNvSpPr/>
          <p:nvPr/>
        </p:nvSpPr>
        <p:spPr>
          <a:xfrm>
            <a:off x="7843020" y="116681"/>
            <a:ext cx="1233464" cy="493385"/>
          </a:xfrm>
          <a:prstGeom prst="chevron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1" name="Chevron 80"/>
          <p:cNvSpPr/>
          <p:nvPr/>
        </p:nvSpPr>
        <p:spPr>
          <a:xfrm>
            <a:off x="8932937" y="135527"/>
            <a:ext cx="1233464" cy="493385"/>
          </a:xfrm>
          <a:prstGeom prst="chevron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491640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680322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99654" y="252275"/>
            <a:ext cx="10389641" cy="691028"/>
          </a:xfrm>
        </p:spPr>
        <p:txBody>
          <a:bodyPr/>
          <a:lstStyle/>
          <a:p>
            <a:r>
              <a:rPr lang="en-US" sz="2400"/>
              <a:t>SCTS Infrastructure Global Dashboard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11584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Scope</a:t>
                      </a:r>
                      <a:endParaRPr lang="en-GB" sz="14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support business and IT management with various reports which will help them in their decision making and to manage the operations more effectively. D</a:t>
                      </a:r>
                      <a:r>
                        <a:rPr lang="en-US" sz="12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ashboards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Office environment, Service</a:t>
                      </a:r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Now, 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Collaboration,</a:t>
                      </a:r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Unified Communication Platform - Skype for Business, V/C, VoIP</a:t>
                      </a:r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Telepresence. These r</a:t>
                      </a:r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eports</a:t>
                      </a:r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will be targeted for ITDRs by region and frequency would be monthly/daily as per need basis.</a:t>
                      </a:r>
                      <a:endParaRPr lang="pt-BR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Budget</a:t>
                      </a:r>
                      <a:endParaRPr lang="pt-BR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/>
                        <a:t>Domain:</a:t>
                      </a:r>
                      <a:endParaRPr lang="pt-BR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Globalization</a:t>
                      </a:r>
                      <a:r>
                        <a:rPr lang="pt-BR" sz="1400" b="1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/>
                        <a:t>Project</a:t>
                      </a:r>
                      <a:r>
                        <a:rPr lang="pt-BR" sz="1400" baseline="0"/>
                        <a:t> Manager:</a:t>
                      </a:r>
                      <a:endParaRPr lang="pt-BR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/>
                        <a:t>Geetha Nagalingam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6" y="731771"/>
            <a:ext cx="2728489" cy="211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62%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</a:t>
            </a:r>
            <a:r>
              <a:rPr lang="en-US" sz="1100" b="1">
                <a:solidFill>
                  <a:schemeClr val="accent1">
                    <a:lumMod val="75000"/>
                  </a:schemeClr>
                </a:solidFill>
              </a:rPr>
              <a:t>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Appraise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22107" y="227687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</a:t>
                      </a:r>
                      <a:r>
                        <a:rPr lang="en-IN" sz="1400" noProof="0" dirty="0"/>
                        <a:t>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Meet</a:t>
                      </a:r>
                      <a:r>
                        <a:rPr lang="pt-BR" sz="1100" dirty="0"/>
                        <a:t> </a:t>
                      </a:r>
                      <a:r>
                        <a:rPr lang="en-US" sz="1100" noProof="0" dirty="0"/>
                        <a:t>the</a:t>
                      </a:r>
                      <a:r>
                        <a:rPr lang="pt-BR" sz="1100" dirty="0"/>
                        <a:t> deadlines as per</a:t>
                      </a:r>
                      <a:r>
                        <a:rPr lang="pt-BR" sz="1100" baseline="0" dirty="0"/>
                        <a:t> the plan </a:t>
                      </a:r>
                      <a:endParaRPr lang="pt-B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/>
                        <a:t>Scope</a:t>
                      </a:r>
                      <a:r>
                        <a:rPr lang="pt-BR" sz="1100" baseline="0"/>
                        <a:t> creek , Manual efforts required to get some historial data</a:t>
                      </a:r>
                      <a:endParaRPr lang="pt-B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" name="Oval 50"/>
          <p:cNvSpPr/>
          <p:nvPr/>
        </p:nvSpPr>
        <p:spPr>
          <a:xfrm>
            <a:off x="9768440" y="2664907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/>
          <p:cNvSpPr/>
          <p:nvPr/>
        </p:nvSpPr>
        <p:spPr>
          <a:xfrm>
            <a:off x="9768440" y="3020755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ight Arrow 55"/>
          <p:cNvSpPr/>
          <p:nvPr/>
        </p:nvSpPr>
        <p:spPr>
          <a:xfrm>
            <a:off x="10770969" y="3020755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335360" y="3740839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5325015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812847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Completed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5520" y="5397023"/>
            <a:ext cx="264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next Period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376" y="4100879"/>
            <a:ext cx="4896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EDC SNOW Dashboard  roll out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Collaboration</a:t>
            </a:r>
            <a:r>
              <a:rPr lang="pt-BR" sz="1200"/>
              <a:t> reports: Kick off meeting and data collection in </a:t>
            </a:r>
            <a:r>
              <a:rPr lang="pt-BR" sz="1200" err="1"/>
              <a:t>progress</a:t>
            </a:r>
            <a:r>
              <a:rPr lang="pt-BR" sz="12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Videoconference</a:t>
            </a:r>
            <a:r>
              <a:rPr lang="pt-BR" sz="1200"/>
              <a:t> and </a:t>
            </a:r>
            <a:r>
              <a:rPr lang="pt-BR" sz="1200" err="1"/>
              <a:t>Telepresence</a:t>
            </a:r>
            <a:r>
              <a:rPr lang="pt-BR" sz="1200"/>
              <a:t> – </a:t>
            </a:r>
            <a:r>
              <a:rPr lang="pt-BR" sz="1200" err="1"/>
              <a:t>Follow</a:t>
            </a:r>
            <a:r>
              <a:rPr lang="pt-BR" sz="1200"/>
              <a:t> </a:t>
            </a:r>
            <a:r>
              <a:rPr lang="pt-BR" sz="1200" err="1"/>
              <a:t>up</a:t>
            </a:r>
            <a:r>
              <a:rPr lang="pt-BR" sz="1200"/>
              <a:t> </a:t>
            </a:r>
            <a:r>
              <a:rPr lang="pt-BR" sz="1200" err="1"/>
              <a:t>on</a:t>
            </a:r>
            <a:r>
              <a:rPr lang="pt-BR" sz="1200"/>
              <a:t> CISCO Bug.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Skype for business reports: Kick off meeting.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</p:txBody>
      </p:sp>
      <p:sp>
        <p:nvSpPr>
          <p:cNvPr id="60" name="TextBox 59"/>
          <p:cNvSpPr txBox="1"/>
          <p:nvPr/>
        </p:nvSpPr>
        <p:spPr>
          <a:xfrm>
            <a:off x="551384" y="5757063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Collabration reports: Finalize </a:t>
            </a:r>
            <a:r>
              <a:rPr lang="pt-BR" sz="1200" err="1"/>
              <a:t>on</a:t>
            </a:r>
            <a:r>
              <a:rPr lang="pt-BR" sz="1200"/>
              <a:t> the </a:t>
            </a:r>
            <a:r>
              <a:rPr lang="pt-BR" sz="1200" err="1"/>
              <a:t>report</a:t>
            </a:r>
            <a:r>
              <a:rPr lang="pt-BR" sz="1200"/>
              <a:t> </a:t>
            </a:r>
            <a:r>
              <a:rPr lang="pt-BR" sz="1200" err="1"/>
              <a:t>format</a:t>
            </a:r>
            <a:r>
              <a:rPr lang="pt-BR" sz="12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Skype for business reports: Data collection </a:t>
            </a:r>
            <a:r>
              <a:rPr lang="pt-BR" sz="1200" err="1"/>
              <a:t>to</a:t>
            </a:r>
            <a:r>
              <a:rPr lang="pt-BR" sz="1200"/>
              <a:t> </a:t>
            </a:r>
            <a:r>
              <a:rPr lang="pt-BR" sz="1200" err="1"/>
              <a:t>be</a:t>
            </a:r>
            <a:r>
              <a:rPr lang="pt-BR" sz="1200"/>
              <a:t> </a:t>
            </a:r>
            <a:r>
              <a:rPr lang="pt-BR" sz="1200" err="1"/>
              <a:t>amde</a:t>
            </a:r>
            <a:r>
              <a:rPr lang="pt-BR" sz="1200"/>
              <a:t> </a:t>
            </a:r>
            <a:r>
              <a:rPr lang="pt-BR" sz="1200" err="1"/>
              <a:t>with</a:t>
            </a:r>
            <a:r>
              <a:rPr lang="pt-BR" sz="1200"/>
              <a:t> 0365 </a:t>
            </a:r>
            <a:r>
              <a:rPr lang="pt-BR" sz="1200" err="1"/>
              <a:t>team</a:t>
            </a:r>
            <a:r>
              <a:rPr lang="pt-BR" sz="12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Update </a:t>
            </a:r>
            <a:r>
              <a:rPr lang="pt-BR" sz="1200" err="1"/>
              <a:t>on</a:t>
            </a:r>
            <a:r>
              <a:rPr lang="pt-BR" sz="1200"/>
              <a:t> SNOW </a:t>
            </a:r>
            <a:r>
              <a:rPr lang="pt-BR" sz="1200" err="1"/>
              <a:t>dashboard</a:t>
            </a:r>
            <a:r>
              <a:rPr lang="pt-BR" sz="1200"/>
              <a:t> </a:t>
            </a:r>
            <a:r>
              <a:rPr lang="pt-BR" sz="1200" err="1"/>
              <a:t>on</a:t>
            </a:r>
            <a:r>
              <a:rPr lang="pt-BR" sz="1200"/>
              <a:t> 0365 </a:t>
            </a:r>
            <a:r>
              <a:rPr lang="pt-BR" sz="1200" err="1"/>
              <a:t>details</a:t>
            </a:r>
            <a:r>
              <a:rPr lang="pt-BR" sz="12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  <a:p>
            <a:endParaRPr lang="pt-BR" sz="12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717032"/>
          <a:ext cx="5852160" cy="29768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9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016"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Main</a:t>
                      </a:r>
                      <a:r>
                        <a:rPr lang="pt-BR" sz="1400" baseline="0"/>
                        <a:t> deadlines</a:t>
                      </a:r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9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Complete</a:t>
                      </a:r>
                      <a:r>
                        <a:rPr lang="en-US" sz="1200" b="1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Project Appraise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28-Mar-16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28-Mar-16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Complete Project Define phase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13-Apr-16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1-May-16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4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Office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Env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Distribution of reports to stakeholders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6-May-16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6-May-16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SNOW  Distribution of reports to stakeholders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5-Aug-16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10-Aug-16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Collobration. Distribution of reports to stakeholders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7-Oct-16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UCP.  Distribution of reports to stakeholders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11-Nov-16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Consolidated. Distribution of reports to stakeholders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7-Dec-16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8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Project</a:t>
                      </a:r>
                      <a:r>
                        <a:rPr lang="en-US" sz="1200" b="1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Closure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16-Dec-16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73" name="Chevron 8"/>
          <p:cNvSpPr/>
          <p:nvPr/>
        </p:nvSpPr>
        <p:spPr>
          <a:xfrm>
            <a:off x="8081008" y="144601"/>
            <a:ext cx="740079" cy="49338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 kern="1200"/>
              <a:t>Define</a:t>
            </a:r>
          </a:p>
        </p:txBody>
      </p:sp>
      <p:sp>
        <p:nvSpPr>
          <p:cNvPr id="76" name="Chevron 10"/>
          <p:cNvSpPr/>
          <p:nvPr/>
        </p:nvSpPr>
        <p:spPr>
          <a:xfrm>
            <a:off x="9220030" y="135526"/>
            <a:ext cx="740079" cy="49338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1200"/>
              <a:t>Execute</a:t>
            </a:r>
            <a:endParaRPr lang="pt-BR" sz="1200" kern="1200"/>
          </a:p>
        </p:txBody>
      </p:sp>
      <p:sp>
        <p:nvSpPr>
          <p:cNvPr id="55" name="Right Arrow 54"/>
          <p:cNvSpPr/>
          <p:nvPr/>
        </p:nvSpPr>
        <p:spPr>
          <a:xfrm>
            <a:off x="10755180" y="3389244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Oval 70"/>
          <p:cNvSpPr/>
          <p:nvPr/>
        </p:nvSpPr>
        <p:spPr>
          <a:xfrm>
            <a:off x="9768440" y="3389244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10755180" y="2613228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695266"/>
      </p:ext>
    </p:extLst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65144" y="606049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64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11148" y="278367"/>
            <a:ext cx="10389641" cy="691028"/>
          </a:xfrm>
        </p:spPr>
        <p:txBody>
          <a:bodyPr/>
          <a:lstStyle/>
          <a:p>
            <a:r>
              <a:rPr lang="en-US" sz="2500"/>
              <a:t>IT HW Maintenance Globalization Study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97560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an evolution scenario of the IT HW maintenance Globalization contract within the datacentre scope – </a:t>
                      </a:r>
                      <a:r>
                        <a:rPr lang="en-AU" sz="18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NSC, Abu Dhabi, KL, Brazil, Rome, EDC &amp; Houston / Claremont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GLOBALIZATION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Ruwan Ranasinghe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7101004" y="735415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7101000" y="729299"/>
            <a:ext cx="4249093" cy="2194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99%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2"/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094365" y="185108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95068" y="187167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095771" y="195400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66547" y="184573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27340" y="2053536"/>
          <a:ext cx="11169259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5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9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  <a:r>
                        <a:rPr lang="en-US" sz="1100" b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Final Comments from </a:t>
                      </a:r>
                      <a:r>
                        <a:rPr lang="en-US" sz="1100" b="1" kern="1200" baseline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Managers</a:t>
                      </a:r>
                      <a:endParaRPr lang="en-US" sz="11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/>
                        <a:t>IT Man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677715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6401" y="5189883"/>
            <a:ext cx="5256584" cy="161089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697652" y="3690391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</a:t>
            </a:r>
            <a:r>
              <a:rPr lang="pt-BR" sz="1200" b="1" err="1"/>
              <a:t>Completed</a:t>
            </a:r>
            <a:r>
              <a:rPr lang="pt-BR" sz="1200" b="1"/>
              <a:t> </a:t>
            </a:r>
            <a:r>
              <a:rPr lang="pt-BR" sz="1200" b="1" err="1"/>
              <a:t>Aug</a:t>
            </a:r>
            <a:endParaRPr lang="pt-BR" sz="1200" b="1"/>
          </a:p>
        </p:txBody>
      </p:sp>
      <p:sp>
        <p:nvSpPr>
          <p:cNvPr id="59" name="TextBox 58"/>
          <p:cNvSpPr txBox="1"/>
          <p:nvPr/>
        </p:nvSpPr>
        <p:spPr>
          <a:xfrm>
            <a:off x="1772030" y="5220201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Sep</a:t>
            </a:r>
            <a:endParaRPr lang="pt-BR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547894" y="3971261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/>
              <a:t>Submitted the Target Maintenance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1"/>
          </a:p>
        </p:txBody>
      </p:sp>
      <p:sp>
        <p:nvSpPr>
          <p:cNvPr id="60" name="TextBox 59"/>
          <p:cNvSpPr txBox="1"/>
          <p:nvPr/>
        </p:nvSpPr>
        <p:spPr>
          <a:xfrm>
            <a:off x="475042" y="5446101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/>
              <a:t>Review &amp; Final Comments from IT Managers</a:t>
            </a:r>
          </a:p>
          <a:p>
            <a:endParaRPr lang="pt-BR" sz="12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08492" y="3661702"/>
          <a:ext cx="5872960" cy="31390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09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0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842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38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Initialization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baseline="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en-US" sz="1200" b="1" i="1" baseline="30000" dirty="0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pt-BR" sz="1200" b="1" dirty="0"/>
                        <a:t> March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baseline="0" dirty="0">
                          <a:solidFill>
                            <a:schemeClr val="tx1"/>
                          </a:solidFill>
                        </a:rPr>
                        <a:t>21</a:t>
                      </a:r>
                      <a:r>
                        <a:rPr lang="en-US" sz="1200" b="1" i="1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200" b="1" dirty="0"/>
                        <a:t> March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2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Data &amp; Needs Gathering – 2A Phase</a:t>
                      </a:r>
                      <a:r>
                        <a:rPr lang="pt-BR" sz="1200" b="1" baseline="0" dirty="0"/>
                        <a:t> I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baseline="0" dirty="0">
                          <a:solidFill>
                            <a:schemeClr val="tx1"/>
                          </a:solidFill>
                        </a:rPr>
                        <a:t>29</a:t>
                      </a:r>
                      <a:r>
                        <a:rPr lang="en-US" sz="1200" b="1" i="1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200" b="1" dirty="0"/>
                        <a:t> April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1200" b="1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pt-BR" sz="1200" b="1" dirty="0"/>
                        <a:t> March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122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Data &amp; Needs Gathering – 2A Phase</a:t>
                      </a:r>
                      <a:r>
                        <a:rPr lang="pt-BR" sz="1200" b="1" baseline="0" dirty="0"/>
                        <a:t> II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baseline="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en-US" sz="1200" b="1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200" b="1" dirty="0"/>
                        <a:t> May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baseline="0" dirty="0">
                          <a:solidFill>
                            <a:schemeClr val="tx1"/>
                          </a:solidFill>
                        </a:rPr>
                        <a:t>01</a:t>
                      </a:r>
                      <a:r>
                        <a:rPr lang="en-US" sz="1200" b="1" i="0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200" b="1" dirty="0"/>
                        <a:t>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122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As-is &amp; Needs Analysis –</a:t>
                      </a:r>
                      <a:r>
                        <a:rPr lang="pt-BR" sz="1200" b="1" baseline="0" dirty="0"/>
                        <a:t> 2B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baseline="0" dirty="0">
                          <a:solidFill>
                            <a:schemeClr val="tx1"/>
                          </a:solidFill>
                        </a:rPr>
                        <a:t>31</a:t>
                      </a:r>
                      <a:r>
                        <a:rPr lang="en-US" sz="1200" b="1" i="1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200" b="1" dirty="0"/>
                        <a:t> May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baseline="0" dirty="0">
                          <a:solidFill>
                            <a:schemeClr val="tx1"/>
                          </a:solidFill>
                        </a:rPr>
                        <a:t>08</a:t>
                      </a:r>
                      <a:r>
                        <a:rPr lang="en-US" sz="1200" b="1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200" b="1" dirty="0"/>
                        <a:t>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122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Evolution Study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baseline="0" dirty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en-US" sz="1200" b="1" i="1" baseline="30000" dirty="0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200" b="1" dirty="0"/>
                        <a:t> June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baseline="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en-US" sz="1200" b="1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200" b="1" dirty="0" err="1"/>
                        <a:t>June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122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Synthesis / Restitution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baseline="0" dirty="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lang="en-US" sz="1200" b="1" i="1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1200" b="1" dirty="0"/>
                        <a:t> July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122"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122"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417435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/>
          <p:cNvSpPr/>
          <p:nvPr/>
        </p:nvSpPr>
        <p:spPr>
          <a:xfrm>
            <a:off x="12423911" y="258664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Oval 50"/>
          <p:cNvSpPr/>
          <p:nvPr/>
        </p:nvSpPr>
        <p:spPr>
          <a:xfrm>
            <a:off x="12423911" y="614512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1003127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ight Arrow 52"/>
          <p:cNvSpPr/>
          <p:nvPr/>
        </p:nvSpPr>
        <p:spPr>
          <a:xfrm rot="18900000">
            <a:off x="12716335" y="1417435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ight Arrow 53"/>
          <p:cNvSpPr/>
          <p:nvPr/>
        </p:nvSpPr>
        <p:spPr>
          <a:xfrm rot="2700000">
            <a:off x="13080776" y="1417435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ight Arrow 54"/>
          <p:cNvSpPr/>
          <p:nvPr/>
        </p:nvSpPr>
        <p:spPr>
          <a:xfrm>
            <a:off x="12351895" y="1782972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ight Arrow 60"/>
          <p:cNvSpPr/>
          <p:nvPr/>
        </p:nvSpPr>
        <p:spPr>
          <a:xfrm rot="18900000">
            <a:off x="12716335" y="1782972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2700000">
            <a:off x="13080776" y="1782972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>
            <a:off x="12351103" y="2134665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 rot="18900000">
            <a:off x="12715543" y="2134665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2700000">
            <a:off x="13079984" y="2134665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TextBox 65"/>
          <p:cNvSpPr txBox="1"/>
          <p:nvPr/>
        </p:nvSpPr>
        <p:spPr>
          <a:xfrm>
            <a:off x="12617215" y="524350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617215" y="884390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68" name="Oval 67"/>
          <p:cNvSpPr/>
          <p:nvPr/>
        </p:nvSpPr>
        <p:spPr>
          <a:xfrm>
            <a:off x="12423911" y="-17320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TextBox 68"/>
          <p:cNvSpPr txBox="1"/>
          <p:nvPr/>
        </p:nvSpPr>
        <p:spPr>
          <a:xfrm>
            <a:off x="12707103" y="-59562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  <p:sp>
        <p:nvSpPr>
          <p:cNvPr id="70" name="Oval 69"/>
          <p:cNvSpPr/>
          <p:nvPr/>
        </p:nvSpPr>
        <p:spPr>
          <a:xfrm>
            <a:off x="9736263" y="2833320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Oval 71"/>
          <p:cNvSpPr/>
          <p:nvPr/>
        </p:nvSpPr>
        <p:spPr>
          <a:xfrm>
            <a:off x="9723350" y="242939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ight Arrow 74"/>
          <p:cNvSpPr/>
          <p:nvPr/>
        </p:nvSpPr>
        <p:spPr>
          <a:xfrm>
            <a:off x="10736538" y="2787596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Oval 76"/>
          <p:cNvSpPr/>
          <p:nvPr/>
        </p:nvSpPr>
        <p:spPr>
          <a:xfrm>
            <a:off x="9724718" y="3209176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10736538" y="3204706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ight Arrow 70"/>
          <p:cNvSpPr/>
          <p:nvPr/>
        </p:nvSpPr>
        <p:spPr>
          <a:xfrm>
            <a:off x="10733069" y="2429392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ight Arrow 72"/>
          <p:cNvSpPr/>
          <p:nvPr/>
        </p:nvSpPr>
        <p:spPr>
          <a:xfrm>
            <a:off x="10141183" y="588731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41486"/>
      </p:ext>
    </p:extLst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65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57066" y="236322"/>
            <a:ext cx="10389641" cy="691028"/>
          </a:xfrm>
        </p:spPr>
        <p:txBody>
          <a:bodyPr/>
          <a:lstStyle/>
          <a:p>
            <a:r>
              <a:rPr lang="en-US"/>
              <a:t>Cloud Strategy Alignment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/>
                        <a:t>Establish standards</a:t>
                      </a:r>
                      <a:r>
                        <a:rPr lang="pt-BR" sz="1400" baseline="0" dirty="0"/>
                        <a:t> and processes by which clould-based systems can be designed, developed and deployed.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Globalization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John Hutchinson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51887" y="731771"/>
            <a:ext cx="218773" cy="2193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1236" y="715325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A2F85">
                    <a:lumMod val="75000"/>
                  </a:srgbClr>
                </a:solidFill>
                <a:cs typeface="Arial" charset="0"/>
              </a:rPr>
              <a:t>1 %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A2F85">
                    <a:lumMod val="75000"/>
                  </a:srgbClr>
                </a:solidFill>
                <a:cs typeface="Arial" charset="0"/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rgbClr val="0A2F85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90487"/>
              <a:ext cx="740079" cy="4190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  <a:solidFill>
            <a:srgbClr val="00ADD0"/>
          </a:solidFill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90488"/>
              <a:ext cx="740079" cy="4231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Project </a:t>
                      </a:r>
                      <a:r>
                        <a:rPr lang="en-US" sz="1400" b="1" dirty="0"/>
                        <a:t>On Hold</a:t>
                      </a:r>
                      <a:r>
                        <a:rPr lang="en-US" sz="1400" dirty="0"/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41414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Activities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15480" y="5068379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Planned for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next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Period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32004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Scope &amp; Budget</a:t>
                      </a:r>
                      <a:r>
                        <a:rPr lang="pt-BR" sz="1200" b="1" baseline="0" dirty="0"/>
                        <a:t> </a:t>
                      </a:r>
                      <a:r>
                        <a:rPr lang="pt-BR" sz="1200" b="1" dirty="0"/>
                        <a:t>Definition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 </a:t>
                      </a:r>
                      <a:r>
                        <a:rPr lang="pt-BR" sz="1200" b="1" dirty="0" err="1"/>
                        <a:t>Sep</a:t>
                      </a:r>
                      <a:r>
                        <a:rPr lang="pt-BR" sz="1200" b="1" baseline="0" dirty="0"/>
                        <a:t> 16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Establish Regional Contacts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15 </a:t>
                      </a:r>
                      <a:r>
                        <a:rPr lang="pt-BR" sz="1200" b="1" dirty="0" err="1"/>
                        <a:t>Sep</a:t>
                      </a:r>
                      <a:r>
                        <a:rPr lang="pt-BR" sz="1200" b="1" dirty="0"/>
                        <a:t> 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≥ 20%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8800" y="3865953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i="1">
                <a:solidFill>
                  <a:srgbClr val="1E1E1E"/>
                </a:solidFill>
                <a:cs typeface="Arial" charset="0"/>
              </a:rPr>
              <a:t>Houston Strategy meeting</a:t>
            </a:r>
          </a:p>
        </p:txBody>
      </p:sp>
      <p:sp>
        <p:nvSpPr>
          <p:cNvPr id="71" name="Oval 70"/>
          <p:cNvSpPr/>
          <p:nvPr/>
        </p:nvSpPr>
        <p:spPr>
          <a:xfrm>
            <a:off x="9738864" y="2270518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Oval 71"/>
          <p:cNvSpPr/>
          <p:nvPr/>
        </p:nvSpPr>
        <p:spPr>
          <a:xfrm>
            <a:off x="9736904" y="263398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Oval 72"/>
          <p:cNvSpPr/>
          <p:nvPr/>
        </p:nvSpPr>
        <p:spPr>
          <a:xfrm>
            <a:off x="9736904" y="300647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605306"/>
      </p:ext>
    </p:extLst>
  </p:cSld>
  <p:clrMapOvr>
    <a:masterClrMapping/>
  </p:clrMapOvr>
  <p:transition spd="med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Project Management tracking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993582"/>
          <a:ext cx="11161239" cy="853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 err="1"/>
                        <a:t>Implementation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of</a:t>
                      </a:r>
                      <a:r>
                        <a:rPr lang="pt-BR" sz="1400" dirty="0"/>
                        <a:t> a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minimum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methodology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for SCTS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support the project managers to deliver and control their projects.</a:t>
                      </a:r>
                      <a:endParaRPr lang="pt-BR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25 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Globalization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Daniel Cinalli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51885" y="731771"/>
            <a:ext cx="2439011" cy="2391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73133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55%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A2F85">
                    <a:lumMod val="75000"/>
                  </a:srgbClr>
                </a:solidFill>
                <a:cs typeface="Arial" charset="0"/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83800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Schedule Tool (MS Project) </a:t>
                      </a:r>
                      <a:r>
                        <a:rPr lang="pt-BR" sz="1600" dirty="0" err="1"/>
                        <a:t>aceptance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by</a:t>
                      </a:r>
                      <a:r>
                        <a:rPr lang="pt-BR" sz="1600" dirty="0"/>
                        <a:t> </a:t>
                      </a:r>
                      <a:r>
                        <a:rPr lang="pt-BR" sz="1600" dirty="0" err="1"/>
                        <a:t>all</a:t>
                      </a:r>
                      <a:r>
                        <a:rPr lang="pt-BR" sz="1600" dirty="0"/>
                        <a:t> SCTS </a:t>
                      </a:r>
                      <a:r>
                        <a:rPr lang="pt-BR" sz="1600" dirty="0" err="1"/>
                        <a:t>community</a:t>
                      </a:r>
                      <a:r>
                        <a:rPr lang="pt-BR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278162"/>
            <a:ext cx="5256584" cy="187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5360" y="5211298"/>
            <a:ext cx="5256584" cy="1116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512" y="340732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Activities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75520" y="5309197"/>
            <a:ext cx="264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Planned for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next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Period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262396"/>
          <a:ext cx="5832648" cy="3566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“As </a:t>
                      </a:r>
                      <a:r>
                        <a:rPr lang="pt-BR" sz="1200" b="1" dirty="0" err="1"/>
                        <a:t>Is</a:t>
                      </a:r>
                      <a:r>
                        <a:rPr lang="pt-BR" sz="1200" b="1" dirty="0"/>
                        <a:t>” interviews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04/04/2016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04/04/2016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Status</a:t>
                      </a:r>
                      <a:r>
                        <a:rPr lang="pt-BR" sz="1200" b="1" baseline="0" dirty="0"/>
                        <a:t> </a:t>
                      </a:r>
                      <a:r>
                        <a:rPr lang="pt-BR" sz="1200" b="1" baseline="0" dirty="0" err="1"/>
                        <a:t>Report</a:t>
                      </a:r>
                      <a:r>
                        <a:rPr lang="pt-BR" sz="1200" b="1" baseline="0" dirty="0"/>
                        <a:t> </a:t>
                      </a:r>
                      <a:r>
                        <a:rPr lang="pt-BR" sz="1200" b="1" baseline="0" dirty="0" err="1"/>
                        <a:t>Template</a:t>
                      </a:r>
                      <a:r>
                        <a:rPr lang="pt-BR" sz="1200" b="1" baseline="0" dirty="0"/>
                        <a:t> </a:t>
                      </a:r>
                      <a:r>
                        <a:rPr lang="pt-BR" sz="1200" b="1" baseline="0" dirty="0" err="1"/>
                        <a:t>from</a:t>
                      </a:r>
                      <a:r>
                        <a:rPr lang="pt-BR" sz="1200" b="1" baseline="0" dirty="0"/>
                        <a:t> </a:t>
                      </a:r>
                      <a:r>
                        <a:rPr lang="pt-BR" sz="1200" b="1" baseline="0" dirty="0" err="1"/>
                        <a:t>all</a:t>
                      </a:r>
                      <a:r>
                        <a:rPr lang="pt-BR" sz="1200" b="1" baseline="0" dirty="0"/>
                        <a:t> </a:t>
                      </a:r>
                      <a:r>
                        <a:rPr lang="pt-BR" sz="1200" b="1" baseline="0" dirty="0" err="1"/>
                        <a:t>Sponsors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11/04/2016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15/04/2016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1st SCTS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Dashboard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projects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18/04/2016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18/04/2016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SCTS Central </a:t>
                      </a:r>
                      <a:r>
                        <a:rPr lang="pt-BR" sz="12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Draft 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06/05/2016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06/05/2016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EPM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pt-BR" sz="12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06/05/2016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20/05/2016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Schedule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15/07/2016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SCTS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indicators</a:t>
                      </a:r>
                      <a:endParaRPr lang="pt-BR" sz="12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30/08/2016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Project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  <a:endParaRPr lang="pt-BR" sz="12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30/09/2016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Qualitative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Indicators</a:t>
                      </a:r>
                      <a:endParaRPr lang="pt-BR" sz="12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30/10/2016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b="1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≥ 20%</a:t>
            </a:r>
          </a:p>
        </p:txBody>
      </p:sp>
      <p:sp>
        <p:nvSpPr>
          <p:cNvPr id="51" name="Oval 50"/>
          <p:cNvSpPr/>
          <p:nvPr/>
        </p:nvSpPr>
        <p:spPr>
          <a:xfrm>
            <a:off x="9743571" y="2245667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9743571" y="2568108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10764226" y="220785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10764226" y="255596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79376" y="3750859"/>
            <a:ext cx="5184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“As Is” scenario interviews.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SCTS Dashboard and Report published to all community.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PMO individual meeting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with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all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sponsors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and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some PMs.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SCTS Project Central repositor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was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implemented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.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Schedule Tool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presented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to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13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Projects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in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the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SCTS Portfolio. (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wave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1)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rgbClr val="1E1E1E"/>
                </a:solidFill>
                <a:cs typeface="Arial" charset="0"/>
              </a:rPr>
              <a:t>12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Projects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with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Schedule (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timeline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), 5 new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projects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to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create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schedules.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51384" y="5586196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Analysis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of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man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-hour rates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to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be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done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Review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and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control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the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17 Project Schedules (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timeline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+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costs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).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200" err="1">
                <a:solidFill>
                  <a:srgbClr val="1E1E1E"/>
                </a:solidFill>
                <a:cs typeface="Arial" charset="0"/>
              </a:rPr>
              <a:t>Initial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conversation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about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qualitative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err="1">
                <a:solidFill>
                  <a:srgbClr val="1E1E1E"/>
                </a:solidFill>
                <a:cs typeface="Arial" charset="0"/>
              </a:rPr>
              <a:t>indicators</a:t>
            </a:r>
            <a:r>
              <a:rPr lang="pt-BR" sz="1200">
                <a:solidFill>
                  <a:srgbClr val="1E1E1E"/>
                </a:solidFill>
                <a:cs typeface="Arial" charset="0"/>
              </a:rPr>
              <a:t>. 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200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9743571" y="2985307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5" name="Right Arrow 74"/>
          <p:cNvSpPr/>
          <p:nvPr/>
        </p:nvSpPr>
        <p:spPr>
          <a:xfrm>
            <a:off x="10764226" y="2949295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4453"/>
      </p:ext>
    </p:extLst>
  </p:cSld>
  <p:clrMapOvr>
    <a:masterClrMapping/>
  </p:clrMapOvr>
  <p:transition spd="med"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67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Change Management global </a:t>
            </a:r>
          </a:p>
          <a:p>
            <a:r>
              <a:rPr lang="en-US"/>
              <a:t>deployment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60061"/>
              </p:ext>
            </p:extLst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en-US" sz="1400" dirty="0"/>
                        <a:t>Global change management process implementation.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Globalization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Imad</a:t>
                      </a:r>
                      <a:r>
                        <a:rPr lang="pt-BR" sz="1400" b="1" dirty="0"/>
                        <a:t> B.</a:t>
                      </a:r>
                      <a:r>
                        <a:rPr lang="pt-BR" sz="1400" b="1" baseline="0" dirty="0"/>
                        <a:t>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Mickael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Y.)</a:t>
                      </a:r>
                      <a:endParaRPr lang="pt-B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51886" y="731769"/>
            <a:ext cx="3880617" cy="239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</a:rPr>
              <a:t>90</a:t>
            </a:r>
            <a:r>
              <a:rPr lang="pt-BR" sz="1100" b="1">
                <a:solidFill>
                  <a:srgbClr val="FFFFFF"/>
                </a:solidFill>
                <a:cs typeface="Arial" charset="0"/>
              </a:rPr>
              <a:t>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51467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FFFFFF"/>
                </a:solidFill>
                <a:cs typeface="Arial" charset="0"/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35699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0569" y="527274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Completed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693396" y="5373216"/>
            <a:ext cx="264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Planned for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next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Period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24841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Processes</a:t>
                      </a:r>
                      <a:r>
                        <a:rPr lang="pt-BR" sz="1200" b="1" baseline="0" dirty="0"/>
                        <a:t> definition &amp; documentation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Wave 1 rollout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Communication sessions &amp; regional</a:t>
                      </a:r>
                      <a:r>
                        <a:rPr lang="pt-BR" sz="1200" b="1" baseline="0" dirty="0"/>
                        <a:t> appropriation (for wave1)</a:t>
                      </a:r>
                      <a:endParaRPr lang="pt-B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01/09/2016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Wave 2 rollout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30/06/2016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5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change management workshop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30/10/2016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265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30/10/2016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≥ 20%</a:t>
            </a:r>
          </a:p>
        </p:txBody>
      </p:sp>
      <p:sp>
        <p:nvSpPr>
          <p:cNvPr id="51" name="TextBox 71"/>
          <p:cNvSpPr txBox="1"/>
          <p:nvPr/>
        </p:nvSpPr>
        <p:spPr>
          <a:xfrm>
            <a:off x="567164" y="5661248"/>
            <a:ext cx="489654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Ensure all entities attend GCAB meetings, strong follow-up and management support required.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Workshop to be organized around global change management process</a:t>
            </a:r>
          </a:p>
        </p:txBody>
      </p:sp>
      <p:sp>
        <p:nvSpPr>
          <p:cNvPr id="55" name="TextBox 71"/>
          <p:cNvSpPr txBox="1"/>
          <p:nvPr/>
        </p:nvSpPr>
        <p:spPr>
          <a:xfrm>
            <a:off x="623392" y="3789040"/>
            <a:ext cx="48965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Wave 1, 2 : Vessels, Region A, Global, European DC, Technip Corporate Services, North America, Asia Pacific, North Sea Canada, Le Trait, Middle East, Region B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1E1E1E"/>
                </a:solidFill>
                <a:cs typeface="Arial" charset="0"/>
              </a:rPr>
              <a:t>All scopes have been addressed, GCAB meetings planned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9743571" y="2324497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9743571" y="2646938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9743571" y="3023039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1" name="Right Arrow 70"/>
          <p:cNvSpPr/>
          <p:nvPr/>
        </p:nvSpPr>
        <p:spPr>
          <a:xfrm>
            <a:off x="10773272" y="2286684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2" name="Right Arrow 71"/>
          <p:cNvSpPr/>
          <p:nvPr/>
        </p:nvSpPr>
        <p:spPr>
          <a:xfrm>
            <a:off x="10773272" y="2634791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3" name="Right Arrow 72"/>
          <p:cNvSpPr/>
          <p:nvPr/>
        </p:nvSpPr>
        <p:spPr>
          <a:xfrm>
            <a:off x="10773272" y="299211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51019"/>
      </p:ext>
    </p:extLst>
  </p:cSld>
  <p:clrMapOvr>
    <a:masterClrMapping/>
  </p:clrMapOvr>
  <p:transition spd="med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68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/>
              <a:t>Symphony</a:t>
            </a:r>
            <a:r>
              <a:rPr lang="pt-BR" sz="2800">
                <a:solidFill>
                  <a:schemeClr val="dk1"/>
                </a:solidFill>
              </a:rPr>
              <a:t> </a:t>
            </a:r>
          </a:p>
          <a:p>
            <a:r>
              <a:rPr lang="en-US"/>
              <a:t>Information System for IT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/>
                        <a:t>Symphony – Integration of IT Region.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SCTS 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Sanfeer Ahmed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51887" y="731771"/>
            <a:ext cx="352225" cy="2112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1E1E1E"/>
                </a:solidFill>
                <a:cs typeface="Arial" charset="0"/>
              </a:rPr>
              <a:t>15%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A2F85">
                    <a:lumMod val="75000"/>
                  </a:srgbClr>
                </a:solidFill>
                <a:cs typeface="Arial" charset="0"/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68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Over-all Milestones defined. </a:t>
                      </a: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Kick-off done for KL.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No Budget allocated for the project.</a:t>
                      </a:r>
                    </a:p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No</a:t>
                      </a:r>
                      <a:r>
                        <a:rPr lang="pt-BR" sz="1000" baseline="0" dirty="0"/>
                        <a:t> clear agreement on man-hours allocation (including the PM man-hours).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Dependency on the sources/ resources for deployement.</a:t>
                      </a:r>
                      <a:r>
                        <a:rPr lang="pt-BR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41414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Activities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264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Planned for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next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Period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376" y="3774182"/>
            <a:ext cx="4896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1E1E1E"/>
                </a:solidFill>
                <a:cs typeface="Arial" charset="0"/>
              </a:rPr>
              <a:t>Completed loading Abu Dhabi Deskphones to Symphony.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1E1E1E"/>
                </a:solidFill>
                <a:cs typeface="Arial" charset="0"/>
              </a:rPr>
              <a:t>Continue uploading Computers, Printers, Servers, other network devices from Abu Dhabi.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1E1E1E"/>
                </a:solidFill>
                <a:cs typeface="Arial" charset="0"/>
              </a:rPr>
              <a:t>Kick-off done for Brazil.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1E1E1E"/>
                </a:solidFill>
                <a:cs typeface="Arial" charset="0"/>
              </a:rPr>
              <a:t>Sandbox setup for Brazil.</a:t>
            </a:r>
            <a:endParaRPr lang="pt-BR" sz="1200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1384" y="5301208"/>
            <a:ext cx="489654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1E1E1E"/>
                </a:solidFill>
                <a:cs typeface="Arial" charset="0"/>
              </a:rPr>
              <a:t>Kick-off meeting for </a:t>
            </a:r>
            <a:r>
              <a:rPr lang="pt-BR" sz="1100" err="1">
                <a:solidFill>
                  <a:srgbClr val="1E1E1E"/>
                </a:solidFill>
                <a:cs typeface="Arial" charset="0"/>
              </a:rPr>
              <a:t>India</a:t>
            </a:r>
            <a:r>
              <a:rPr lang="pt-BR" sz="1100">
                <a:solidFill>
                  <a:srgbClr val="1E1E1E"/>
                </a:solidFill>
                <a:cs typeface="Arial" charset="0"/>
              </a:rPr>
              <a:t>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100" err="1">
                <a:solidFill>
                  <a:srgbClr val="1E1E1E"/>
                </a:solidFill>
                <a:cs typeface="Arial" charset="0"/>
              </a:rPr>
              <a:t>Kick</a:t>
            </a:r>
            <a:r>
              <a:rPr lang="pt-BR" sz="1100">
                <a:solidFill>
                  <a:srgbClr val="1E1E1E"/>
                </a:solidFill>
                <a:cs typeface="Arial" charset="0"/>
              </a:rPr>
              <a:t>-off meeting for NSC.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1E1E1E"/>
                </a:solidFill>
                <a:cs typeface="Arial" charset="0"/>
              </a:rPr>
              <a:t>Continue implementation in Abu Dhabi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1E1E1E"/>
                </a:solidFill>
                <a:cs typeface="Arial" charset="0"/>
              </a:rPr>
              <a:t>Continue implmenetation in Brazil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100">
                <a:solidFill>
                  <a:srgbClr val="1E1E1E"/>
                </a:solidFill>
                <a:cs typeface="Arial" charset="0"/>
              </a:rPr>
              <a:t>Continue implementation in KL.</a:t>
            </a: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100">
              <a:solidFill>
                <a:srgbClr val="1E1E1E"/>
              </a:solidFill>
              <a:cs typeface="Arial" charset="0"/>
            </a:endParaRP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100">
              <a:solidFill>
                <a:srgbClr val="1E1E1E"/>
              </a:solidFill>
              <a:cs typeface="Arial" charset="0"/>
            </a:endParaRPr>
          </a:p>
          <a:p>
            <a:pPr marL="285750" indent="-2857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200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34595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0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</a:t>
                      </a:r>
                      <a:r>
                        <a:rPr lang="pt-BR" sz="105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Out in North America</a:t>
                      </a:r>
                      <a:endParaRPr lang="pt-BR" sz="105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30</a:t>
                      </a:r>
                      <a:r>
                        <a:rPr lang="pt-BR" sz="1200" b="1" baseline="0" dirty="0"/>
                        <a:t> June</a:t>
                      </a:r>
                      <a:r>
                        <a:rPr lang="pt-BR" sz="1200" b="1" dirty="0"/>
                        <a:t> 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chemeClr val="tx1"/>
                          </a:solidFill>
                        </a:rPr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1681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050" b="1" dirty="0"/>
                        <a:t>Roll Out Firewalls/Security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31</a:t>
                      </a:r>
                      <a:r>
                        <a:rPr lang="pt-BR" sz="1200" b="1" baseline="0" dirty="0"/>
                        <a:t> Oct</a:t>
                      </a:r>
                      <a:r>
                        <a:rPr lang="pt-BR" sz="1200" b="1" dirty="0"/>
                        <a:t> 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30</a:t>
                      </a:r>
                      <a:r>
                        <a:rPr lang="pt-BR" sz="1200" b="1" baseline="0" dirty="0"/>
                        <a:t> July 2016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chemeClr val="tx1"/>
                          </a:solidFill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050" b="1" dirty="0"/>
                        <a:t>Kick-off APACl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02 May 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05</a:t>
                      </a:r>
                      <a:r>
                        <a:rPr lang="pt-BR" sz="1200" b="1" baseline="0" dirty="0"/>
                        <a:t> May 2016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0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 Out in APAC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 Oct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0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Kick-off NSC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 June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0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Kick-off 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 July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1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Aug</a:t>
                      </a:r>
                      <a:r>
                        <a:rPr lang="pt-BR" sz="120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2016</a:t>
                      </a:r>
                      <a:endParaRPr lang="pt-BR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Kick-off Italy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 July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0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Rollout NSC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 Nov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marL="0" algn="l" defTabSz="914354" rtl="0" eaLnBrk="1" latinLnBrk="0" hangingPunct="1"/>
                      <a:r>
                        <a:rPr lang="pt-BR" sz="105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Rollout</a:t>
                      </a:r>
                      <a:r>
                        <a:rPr lang="pt-BR" sz="1050" b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Brazil &amp; Italy</a:t>
                      </a:r>
                      <a:endParaRPr lang="pt-BR" sz="105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 Dec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>
                <a:solidFill>
                  <a:srgbClr val="1E1E1E"/>
                </a:solidFill>
                <a:cs typeface="Arial" charset="0"/>
              </a:rPr>
              <a:t>0% &lt; </a:t>
            </a: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600" b="1" err="1">
                <a:solidFill>
                  <a:srgbClr val="1E1E1E"/>
                </a:solidFill>
                <a:cs typeface="Arial" charset="0"/>
              </a:rPr>
              <a:t>deviation</a:t>
            </a:r>
            <a:r>
              <a:rPr lang="pt-BR" sz="1600" b="1">
                <a:solidFill>
                  <a:srgbClr val="1E1E1E"/>
                </a:solidFill>
                <a:cs typeface="Arial" charset="0"/>
              </a:rPr>
              <a:t> ≥ 20%</a:t>
            </a:r>
          </a:p>
        </p:txBody>
      </p:sp>
      <p:sp>
        <p:nvSpPr>
          <p:cNvPr id="76" name="Oval 75"/>
          <p:cNvSpPr/>
          <p:nvPr/>
        </p:nvSpPr>
        <p:spPr>
          <a:xfrm>
            <a:off x="9777258" y="2697462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9777258" y="306896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10776520" y="270892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10776520" y="306896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9777258" y="2324497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>
            <a:off x="10776520" y="2335955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613272"/>
      </p:ext>
    </p:extLst>
  </p:cSld>
  <p:clrMapOvr>
    <a:masterClrMapping/>
  </p:clrMapOvr>
  <p:transition spd="med"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10416480" y="6093296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4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308959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9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497641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69</a:t>
            </a:fld>
            <a:endParaRPr lang="fr-FR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12004" y="252001"/>
            <a:ext cx="10389641" cy="691028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/>
              <a:t>SCTS Standards</a:t>
            </a: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335360" y="980728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noProof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Define</a:t>
                      </a:r>
                      <a:r>
                        <a:rPr lang="fr-FR" sz="14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r-FR" sz="1400" b="1" kern="1200" noProof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validate</a:t>
                      </a:r>
                      <a:r>
                        <a:rPr lang="fr-FR" sz="14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fr-FR" sz="1400" b="1" kern="1200" noProof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Hosting</a:t>
                      </a:r>
                      <a:r>
                        <a:rPr lang="fr-FR" sz="14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, Network &amp; Security standards for the group</a:t>
                      </a:r>
                      <a:endParaRPr lang="en-US" sz="14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104 KEUR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Globalization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Sylvian Champonet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Rectangle 51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51887" y="731770"/>
            <a:ext cx="136201" cy="211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1E1E1E"/>
                </a:solidFill>
                <a:cs typeface="Arial" charset="0"/>
              </a:rPr>
              <a:t>4%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A2F85">
                    <a:lumMod val="75000"/>
                  </a:srgbClr>
                </a:solidFill>
                <a:cs typeface="Arial" charset="0"/>
              </a:rPr>
              <a:t>Global Progress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6734744" y="103393"/>
            <a:ext cx="1233464" cy="493385"/>
            <a:chOff x="2118" y="1251989"/>
            <a:chExt cx="1233464" cy="493385"/>
          </a:xfrm>
          <a:solidFill>
            <a:srgbClr val="00ADD0"/>
          </a:solidFill>
        </p:grpSpPr>
        <p:sp>
          <p:nvSpPr>
            <p:cNvPr id="57" name="Chevron 56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Chevron 4"/>
            <p:cNvSpPr/>
            <p:nvPr/>
          </p:nvSpPr>
          <p:spPr>
            <a:xfrm>
              <a:off x="290256" y="1270536"/>
              <a:ext cx="740079" cy="4448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Appraise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60" name="Chevron 59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Define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63" name="Chevron 62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Execute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66" name="Chevron 65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>
                  <a:solidFill>
                    <a:srgbClr val="FFFFFF"/>
                  </a:solidFill>
                </a:rPr>
                <a:t>Close-out</a:t>
              </a:r>
            </a:p>
          </p:txBody>
        </p:sp>
      </p:grpSp>
      <p:graphicFrame>
        <p:nvGraphicFramePr>
          <p:cNvPr id="68" name="Table 67"/>
          <p:cNvGraphicFramePr>
            <a:graphicFrameLocks noGrp="1"/>
          </p:cNvGraphicFramePr>
          <p:nvPr>
            <p:extLst/>
          </p:nvPr>
        </p:nvGraphicFramePr>
        <p:xfrm>
          <a:off x="335360" y="1825148"/>
          <a:ext cx="11161241" cy="1564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Long </a:t>
                      </a:r>
                      <a:r>
                        <a:rPr lang="fr-FR" sz="14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journey</a:t>
                      </a:r>
                      <a:r>
                        <a:rPr lang="fr-FR" sz="14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fr-FR" sz="14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achieve</a:t>
                      </a:r>
                      <a:r>
                        <a:rPr lang="fr-FR" sz="14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standards of all type of </a:t>
                      </a:r>
                      <a:r>
                        <a:rPr lang="fr-FR" sz="14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hosting</a:t>
                      </a:r>
                      <a:r>
                        <a:rPr lang="fr-FR" sz="14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network </a:t>
                      </a:r>
                      <a:r>
                        <a:rPr lang="fr-FR" sz="14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equipment</a:t>
                      </a:r>
                      <a:r>
                        <a:rPr lang="en-US" sz="14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Priority to be agreed</a:t>
                      </a:r>
                      <a:endParaRPr lang="fr-FR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NO progress this month / NO availability of the category</a:t>
                      </a:r>
                      <a:r>
                        <a:rPr lang="pt-BR" sz="1400" baseline="0" dirty="0"/>
                        <a:t> owner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335360" y="355815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5360" y="5142334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703512" y="3630166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Activities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Completed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775520" y="5214342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>
                <a:solidFill>
                  <a:srgbClr val="1E1E1E"/>
                </a:solidFill>
                <a:cs typeface="Arial" charset="0"/>
              </a:rPr>
              <a:t>Activities Planned for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next</a:t>
            </a:r>
            <a:r>
              <a:rPr lang="pt-BR" sz="1200" b="1">
                <a:solidFill>
                  <a:srgbClr val="1E1E1E"/>
                </a:solidFill>
                <a:cs typeface="Arial" charset="0"/>
              </a:rPr>
              <a:t> </a:t>
            </a:r>
            <a:r>
              <a:rPr lang="pt-BR" sz="1200" b="1" err="1">
                <a:solidFill>
                  <a:srgbClr val="1E1E1E"/>
                </a:solidFill>
                <a:cs typeface="Arial" charset="0"/>
              </a:rPr>
              <a:t>Period</a:t>
            </a:r>
            <a:endParaRPr lang="pt-BR" sz="1200" b="1">
              <a:solidFill>
                <a:srgbClr val="1E1E1E"/>
              </a:solidFill>
              <a:cs typeface="Arial" charset="0"/>
            </a:endParaRP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/>
          </p:nvPr>
        </p:nvGraphicFramePr>
        <p:xfrm>
          <a:off x="5663952" y="3510488"/>
          <a:ext cx="5832648" cy="3230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48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Framework defined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15/05/2016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31/05/2016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20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Architecture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Network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TBD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84853"/>
                  </a:ext>
                </a:extLst>
              </a:tr>
              <a:tr h="142096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TBD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Room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TBD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757990"/>
                  </a:ext>
                </a:extLst>
              </a:tr>
              <a:tr h="12380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Servers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TBD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949900"/>
                  </a:ext>
                </a:extLst>
              </a:tr>
              <a:tr h="137512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TBD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711543"/>
                  </a:ext>
                </a:extLst>
              </a:tr>
              <a:tr h="15122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Cloud </a:t>
                      </a:r>
                      <a:r>
                        <a:rPr lang="fr-FR" sz="1000" b="1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Hosting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TBD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474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Backup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TBD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2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00" b="1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Databases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TBD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001163"/>
                  </a:ext>
                </a:extLst>
              </a:tr>
              <a:tr h="120352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Middleware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31/12/2016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726207"/>
                  </a:ext>
                </a:extLst>
              </a:tr>
              <a:tr h="181312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0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  <a:endParaRPr lang="en-US" sz="1000" b="1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TBD</a:t>
                      </a:r>
                      <a:endParaRPr kumimoji="0" 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15577"/>
                  </a:ext>
                </a:extLst>
              </a:tr>
            </a:tbl>
          </a:graphicData>
        </a:graphic>
      </p:graphicFrame>
      <p:sp>
        <p:nvSpPr>
          <p:cNvPr id="91" name="Oval 90"/>
          <p:cNvSpPr/>
          <p:nvPr/>
        </p:nvSpPr>
        <p:spPr>
          <a:xfrm>
            <a:off x="9745869" y="310824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10811429" y="3085308"/>
            <a:ext cx="288000" cy="180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79376" y="3861048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1200">
                <a:solidFill>
                  <a:srgbClr val="1E1E1E"/>
                </a:solidFill>
                <a:cs typeface="Arial" charset="0"/>
              </a:rPr>
              <a:t>Framework </a:t>
            </a:r>
            <a:r>
              <a:rPr lang="fr-FR" sz="1200" err="1">
                <a:solidFill>
                  <a:srgbClr val="1E1E1E"/>
                </a:solidFill>
                <a:cs typeface="Arial" charset="0"/>
              </a:rPr>
              <a:t>completed</a:t>
            </a:r>
            <a:r>
              <a:rPr lang="fr-FR" sz="1200">
                <a:solidFill>
                  <a:srgbClr val="1E1E1E"/>
                </a:solidFill>
                <a:cs typeface="Arial" charset="0"/>
              </a:rPr>
              <a:t> and </a:t>
            </a:r>
            <a:r>
              <a:rPr lang="fr-FR" sz="1200" err="1">
                <a:solidFill>
                  <a:srgbClr val="1E1E1E"/>
                </a:solidFill>
                <a:cs typeface="Arial" charset="0"/>
              </a:rPr>
              <a:t>validated</a:t>
            </a:r>
            <a:endParaRPr lang="fr-FR" sz="1200">
              <a:solidFill>
                <a:srgbClr val="1E1E1E"/>
              </a:solidFill>
              <a:cs typeface="Arial" charset="0"/>
            </a:endParaRP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1200">
                <a:solidFill>
                  <a:srgbClr val="1E1E1E"/>
                </a:solidFill>
                <a:cs typeface="Arial" charset="0"/>
              </a:rPr>
              <a:t>Meetings </a:t>
            </a:r>
            <a:r>
              <a:rPr lang="fr-FR" sz="1200" err="1">
                <a:solidFill>
                  <a:srgbClr val="1E1E1E"/>
                </a:solidFill>
                <a:cs typeface="Arial" charset="0"/>
              </a:rPr>
              <a:t>with</a:t>
            </a:r>
            <a:r>
              <a:rPr lang="fr-FR" sz="1200">
                <a:solidFill>
                  <a:srgbClr val="1E1E1E"/>
                </a:solidFill>
                <a:cs typeface="Arial" charset="0"/>
              </a:rPr>
              <a:t> SME to </a:t>
            </a:r>
            <a:r>
              <a:rPr lang="fr-FR" sz="1200" err="1">
                <a:solidFill>
                  <a:srgbClr val="1E1E1E"/>
                </a:solidFill>
                <a:cs typeface="Arial" charset="0"/>
              </a:rPr>
              <a:t>warn</a:t>
            </a:r>
            <a:r>
              <a:rPr lang="fr-FR" sz="1200">
                <a:solidFill>
                  <a:srgbClr val="1E1E1E"/>
                </a:solidFill>
                <a:cs typeface="Arial" charset="0"/>
              </a:rPr>
              <a:t> </a:t>
            </a:r>
            <a:r>
              <a:rPr lang="fr-FR" sz="1200" err="1">
                <a:solidFill>
                  <a:srgbClr val="1E1E1E"/>
                </a:solidFill>
                <a:cs typeface="Arial" charset="0"/>
              </a:rPr>
              <a:t>them</a:t>
            </a:r>
            <a:r>
              <a:rPr lang="fr-FR" sz="1200">
                <a:solidFill>
                  <a:srgbClr val="1E1E1E"/>
                </a:solidFill>
                <a:cs typeface="Arial" charset="0"/>
              </a:rPr>
              <a:t> about the </a:t>
            </a:r>
            <a:r>
              <a:rPr lang="fr-FR" sz="1200" err="1">
                <a:solidFill>
                  <a:srgbClr val="1E1E1E"/>
                </a:solidFill>
                <a:cs typeface="Arial" charset="0"/>
              </a:rPr>
              <a:t>timeline</a:t>
            </a:r>
            <a:r>
              <a:rPr lang="fr-FR" sz="1200">
                <a:solidFill>
                  <a:srgbClr val="1E1E1E"/>
                </a:solidFill>
                <a:cs typeface="Arial" charset="0"/>
              </a:rPr>
              <a:t> &amp; </a:t>
            </a:r>
            <a:r>
              <a:rPr lang="fr-FR" sz="1200" err="1">
                <a:solidFill>
                  <a:srgbClr val="1E1E1E"/>
                </a:solidFill>
                <a:cs typeface="Arial" charset="0"/>
              </a:rPr>
              <a:t>target</a:t>
            </a:r>
            <a:endParaRPr lang="fr-FR" sz="1200">
              <a:solidFill>
                <a:srgbClr val="1E1E1E"/>
              </a:solidFill>
              <a:cs typeface="Arial" charset="0"/>
            </a:endParaRP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fr-FR" sz="1200">
              <a:solidFill>
                <a:srgbClr val="1E1E1E"/>
              </a:solidFill>
              <a:cs typeface="Arial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15380" y="5563349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000000"/>
                </a:solidFill>
                <a:cs typeface="Arial" charset="0"/>
              </a:rPr>
              <a:t>Decision to be taken: go or </a:t>
            </a:r>
            <a:r>
              <a:rPr lang="en-US" sz="1100" err="1">
                <a:solidFill>
                  <a:srgbClr val="000000"/>
                </a:solidFill>
                <a:cs typeface="Arial" charset="0"/>
              </a:rPr>
              <a:t>nogo</a:t>
            </a:r>
            <a:r>
              <a:rPr lang="en-US" sz="1100">
                <a:solidFill>
                  <a:srgbClr val="000000"/>
                </a:solidFill>
                <a:cs typeface="Arial" charset="0"/>
              </a:rPr>
              <a:t>.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100" err="1">
                <a:solidFill>
                  <a:srgbClr val="000000"/>
                </a:solidFill>
                <a:cs typeface="Arial" charset="0"/>
              </a:rPr>
              <a:t>Waiting</a:t>
            </a:r>
            <a:r>
              <a:rPr lang="fr-FR" sz="1100">
                <a:solidFill>
                  <a:srgbClr val="000000"/>
                </a:solidFill>
                <a:cs typeface="Arial" charset="0"/>
              </a:rPr>
              <a:t> for SME to </a:t>
            </a:r>
            <a:r>
              <a:rPr lang="fr-FR" sz="1100" err="1">
                <a:solidFill>
                  <a:srgbClr val="000000"/>
                </a:solidFill>
                <a:cs typeface="Arial" charset="0"/>
              </a:rPr>
              <a:t>provide</a:t>
            </a:r>
            <a:r>
              <a:rPr lang="fr-FR" sz="1100">
                <a:solidFill>
                  <a:srgbClr val="000000"/>
                </a:solidFill>
                <a:cs typeface="Arial" charset="0"/>
              </a:rPr>
              <a:t> </a:t>
            </a:r>
            <a:r>
              <a:rPr lang="fr-FR" sz="1100" err="1">
                <a:solidFill>
                  <a:srgbClr val="000000"/>
                </a:solidFill>
                <a:cs typeface="Arial" charset="0"/>
              </a:rPr>
              <a:t>timeline</a:t>
            </a:r>
            <a:r>
              <a:rPr lang="fr-FR" sz="1100">
                <a:solidFill>
                  <a:srgbClr val="000000"/>
                </a:solidFill>
                <a:cs typeface="Arial" charset="0"/>
              </a:rPr>
              <a:t> for all </a:t>
            </a:r>
            <a:r>
              <a:rPr lang="fr-FR" sz="1100" err="1">
                <a:solidFill>
                  <a:srgbClr val="000000"/>
                </a:solidFill>
                <a:cs typeface="Arial" charset="0"/>
              </a:rPr>
              <a:t>categories</a:t>
            </a:r>
            <a:r>
              <a:rPr lang="fr-FR" sz="1100">
                <a:solidFill>
                  <a:srgbClr val="000000"/>
                </a:solidFill>
                <a:cs typeface="Arial" charset="0"/>
              </a:rPr>
              <a:t> 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100">
                <a:solidFill>
                  <a:srgbClr val="000000"/>
                </a:solidFill>
                <a:cs typeface="Arial" charset="0"/>
              </a:rPr>
              <a:t>Start </a:t>
            </a:r>
            <a:r>
              <a:rPr lang="fr-FR" sz="1100" err="1">
                <a:solidFill>
                  <a:srgbClr val="000000"/>
                </a:solidFill>
                <a:cs typeface="Arial" charset="0"/>
              </a:rPr>
              <a:t>writting</a:t>
            </a:r>
            <a:r>
              <a:rPr lang="fr-FR" sz="1100">
                <a:solidFill>
                  <a:srgbClr val="000000"/>
                </a:solidFill>
                <a:cs typeface="Arial" charset="0"/>
              </a:rPr>
              <a:t> construction site document</a:t>
            </a:r>
          </a:p>
          <a:p>
            <a:pPr marL="171450" indent="-171450"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100" err="1">
                <a:solidFill>
                  <a:srgbClr val="000000"/>
                </a:solidFill>
                <a:cs typeface="Arial" charset="0"/>
              </a:rPr>
              <a:t>Agree</a:t>
            </a:r>
            <a:r>
              <a:rPr lang="fr-FR" sz="1100">
                <a:solidFill>
                  <a:srgbClr val="000000"/>
                </a:solidFill>
                <a:cs typeface="Arial" charset="0"/>
              </a:rPr>
              <a:t> on timing for the first document of </a:t>
            </a:r>
            <a:r>
              <a:rPr lang="fr-FR" sz="1100" err="1">
                <a:solidFill>
                  <a:srgbClr val="000000"/>
                </a:solidFill>
                <a:cs typeface="Arial" charset="0"/>
              </a:rPr>
              <a:t>each</a:t>
            </a:r>
            <a:r>
              <a:rPr lang="fr-FR" sz="1100">
                <a:solidFill>
                  <a:srgbClr val="000000"/>
                </a:solidFill>
                <a:cs typeface="Arial" charset="0"/>
              </a:rPr>
              <a:t> </a:t>
            </a:r>
            <a:r>
              <a:rPr lang="fr-FR" sz="1100" err="1">
                <a:solidFill>
                  <a:srgbClr val="000000"/>
                </a:solidFill>
                <a:cs typeface="Arial" charset="0"/>
              </a:rPr>
              <a:t>domain</a:t>
            </a:r>
            <a:endParaRPr lang="en-US" sz="11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5" name="Right Arrow 94"/>
          <p:cNvSpPr/>
          <p:nvPr/>
        </p:nvSpPr>
        <p:spPr>
          <a:xfrm>
            <a:off x="10811429" y="2689244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9745869" y="2689244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2700000">
            <a:off x="10800343" y="2221428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/>
          <p:cNvSpPr/>
          <p:nvPr/>
        </p:nvSpPr>
        <p:spPr>
          <a:xfrm>
            <a:off x="9748764" y="224259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975830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353966" y="659001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12004" y="252001"/>
            <a:ext cx="10389641" cy="691028"/>
          </a:xfrm>
        </p:spPr>
        <p:txBody>
          <a:bodyPr/>
          <a:lstStyle/>
          <a:p>
            <a:r>
              <a:rPr lang="pt-BR" err="1"/>
              <a:t>Minimal</a:t>
            </a:r>
            <a:r>
              <a:rPr lang="pt-BR"/>
              <a:t> </a:t>
            </a:r>
            <a:r>
              <a:rPr lang="pt-BR" err="1"/>
              <a:t>Methodology</a:t>
            </a:r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505573" y="1138238"/>
            <a:ext cx="10396071" cy="466344"/>
          </a:xfrm>
        </p:spPr>
        <p:txBody>
          <a:bodyPr/>
          <a:lstStyle/>
          <a:p>
            <a:r>
              <a:rPr lang="en-US"/>
              <a:t>Benefits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5480" y="1628800"/>
            <a:ext cx="1048616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>
                <a:solidFill>
                  <a:schemeClr val="bg1">
                    <a:lumMod val="75000"/>
                  </a:schemeClr>
                </a:solidFill>
              </a:rPr>
              <a:t>PID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MS-Project Schedule</a:t>
            </a:r>
            <a:endParaRPr lang="en-US" b="1"/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Monthly Status Report </a:t>
            </a: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Lessons Learned and </a:t>
            </a:r>
            <a:r>
              <a:rPr lang="en-US" b="1" err="1">
                <a:solidFill>
                  <a:schemeClr val="bg1">
                    <a:lumMod val="75000"/>
                  </a:schemeClr>
                </a:solidFill>
              </a:rPr>
              <a:t>CloseOut</a:t>
            </a:r>
            <a:r>
              <a:rPr lang="en-US" b="1">
                <a:solidFill>
                  <a:schemeClr val="bg1">
                    <a:lumMod val="75000"/>
                  </a:schemeClr>
                </a:solidFill>
              </a:rPr>
              <a:t> document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b="1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pt-BR" sz="2000" b="1"/>
          </a:p>
          <a:p>
            <a:pPr>
              <a:buClr>
                <a:schemeClr val="bg1">
                  <a:lumMod val="75000"/>
                </a:schemeClr>
              </a:buClr>
            </a:pPr>
            <a:endParaRPr lang="pt-BR" sz="3200" b="1"/>
          </a:p>
          <a:p>
            <a:pPr>
              <a:buClr>
                <a:schemeClr val="bg1">
                  <a:lumMod val="75000"/>
                </a:schemeClr>
              </a:buClr>
            </a:pP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75000"/>
                </a:schemeClr>
              </a:buClr>
            </a:pP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5615" y="4149080"/>
            <a:ext cx="20762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err="1"/>
              <a:t>Visibility</a:t>
            </a:r>
            <a:endParaRPr 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Planning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Control 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Monitor costs</a:t>
            </a:r>
          </a:p>
        </p:txBody>
      </p:sp>
      <p:sp>
        <p:nvSpPr>
          <p:cNvPr id="7" name="Left Brace 6"/>
          <p:cNvSpPr/>
          <p:nvPr/>
        </p:nvSpPr>
        <p:spPr>
          <a:xfrm>
            <a:off x="2145173" y="4149080"/>
            <a:ext cx="218434" cy="14773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9883" y="4572417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/>
              <a:t>Schedule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313" y="2948478"/>
            <a:ext cx="2808312" cy="316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Curved Connector 9"/>
          <p:cNvCxnSpPr/>
          <p:nvPr/>
        </p:nvCxnSpPr>
        <p:spPr>
          <a:xfrm rot="16200000" flipH="1">
            <a:off x="4220223" y="5629976"/>
            <a:ext cx="754921" cy="74778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16168" y="6117102"/>
            <a:ext cx="2115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/>
              <a:t>Monetize </a:t>
            </a:r>
            <a:r>
              <a:rPr lang="pt-BR" sz="1400" err="1"/>
              <a:t>our</a:t>
            </a:r>
            <a:r>
              <a:rPr lang="pt-BR" sz="1400"/>
              <a:t> </a:t>
            </a:r>
            <a:r>
              <a:rPr lang="pt-BR" sz="1400" err="1"/>
              <a:t>projects</a:t>
            </a:r>
            <a:r>
              <a:rPr lang="pt-BR" sz="1400"/>
              <a:t>... </a:t>
            </a:r>
            <a:r>
              <a:rPr lang="pt-BR" sz="1400" err="1"/>
              <a:t>Not</a:t>
            </a:r>
            <a:r>
              <a:rPr lang="pt-BR" sz="1400"/>
              <a:t> </a:t>
            </a:r>
            <a:r>
              <a:rPr lang="pt-BR" sz="1400" err="1"/>
              <a:t>only</a:t>
            </a:r>
            <a:r>
              <a:rPr lang="pt-BR" sz="1400"/>
              <a:t> </a:t>
            </a:r>
            <a:r>
              <a:rPr lang="pt-BR" sz="1400" err="1"/>
              <a:t>the</a:t>
            </a:r>
            <a:r>
              <a:rPr lang="pt-BR" sz="1400"/>
              <a:t> </a:t>
            </a:r>
            <a:r>
              <a:rPr lang="pt-BR" sz="1400" err="1"/>
              <a:t>savings</a:t>
            </a:r>
            <a:endParaRPr lang="en-US" sz="1400"/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4511825" y="4941168"/>
            <a:ext cx="459750" cy="28222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55579" y="4668458"/>
            <a:ext cx="211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err="1"/>
              <a:t>used</a:t>
            </a:r>
            <a:r>
              <a:rPr lang="pt-BR" sz="1400"/>
              <a:t> </a:t>
            </a:r>
            <a:r>
              <a:rPr lang="pt-BR" sz="1400" err="1"/>
              <a:t>to</a:t>
            </a:r>
            <a:r>
              <a:rPr lang="pt-BR" sz="1400"/>
              <a:t> </a:t>
            </a:r>
            <a:r>
              <a:rPr lang="pt-BR" sz="1400" err="1"/>
              <a:t>Baseline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21584979"/>
      </p:ext>
    </p:extLst>
  </p:cSld>
  <p:clrMapOvr>
    <a:masterClrMapping/>
  </p:clrMapOvr>
  <p:transition spd="med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395825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57066" y="236322"/>
            <a:ext cx="10389641" cy="691028"/>
          </a:xfrm>
        </p:spPr>
        <p:txBody>
          <a:bodyPr/>
          <a:lstStyle/>
          <a:p>
            <a:r>
              <a:rPr lang="en-US"/>
              <a:t>Datacenter Alignment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53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/>
                        <a:t>Identify opportunities across the entire group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dirty="0"/>
                        <a:t>where consolidating systems</a:t>
                      </a:r>
                      <a:r>
                        <a:rPr lang="pt-BR" sz="1400" baseline="0" dirty="0"/>
                        <a:t> and/or infrastructure will result in improved efficiencies and/or cost savings.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Globalization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John Hutchinson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7" y="731771"/>
            <a:ext cx="218773" cy="2193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141085" y="715325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1%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rgbClr val="0A2F85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90487"/>
              <a:ext cx="740079" cy="4190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  <a:solidFill>
            <a:srgbClr val="00ADD0"/>
          </a:solidFill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90488"/>
              <a:ext cx="740079" cy="42317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564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 </a:t>
                      </a:r>
                      <a:r>
                        <a:rPr lang="pt-BR" sz="1400" b="1" dirty="0" err="1"/>
                        <a:t>On</a:t>
                      </a:r>
                      <a:r>
                        <a:rPr lang="pt-BR" sz="1400" b="1" dirty="0"/>
                        <a:t> </a:t>
                      </a:r>
                      <a:r>
                        <a:rPr lang="pt-BR" sz="1400" b="1" dirty="0" err="1"/>
                        <a:t>Hold</a:t>
                      </a:r>
                      <a:r>
                        <a:rPr lang="pt-BR" sz="1400" dirty="0"/>
                        <a:t>.</a:t>
                      </a:r>
                    </a:p>
                    <a:p>
                      <a:r>
                        <a:rPr lang="pt-BR" sz="1400" dirty="0" err="1"/>
                        <a:t>Establishing</a:t>
                      </a:r>
                      <a:r>
                        <a:rPr lang="pt-BR" sz="1400" dirty="0"/>
                        <a:t> scope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and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baseline="0" dirty="0" err="1"/>
                        <a:t>timeline</a:t>
                      </a:r>
                      <a:r>
                        <a:rPr lang="pt-BR" sz="1400" baseline="0" dirty="0"/>
                        <a:t>.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645024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5229200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717032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Completed</a:t>
            </a:r>
            <a:endParaRPr lang="pt-BR" sz="1200" b="1"/>
          </a:p>
        </p:txBody>
      </p:sp>
      <p:sp>
        <p:nvSpPr>
          <p:cNvPr id="59" name="TextBox 58"/>
          <p:cNvSpPr txBox="1"/>
          <p:nvPr/>
        </p:nvSpPr>
        <p:spPr>
          <a:xfrm>
            <a:off x="1775520" y="5301208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sp>
        <p:nvSpPr>
          <p:cNvPr id="10" name="TextBox 9"/>
          <p:cNvSpPr txBox="1"/>
          <p:nvPr/>
        </p:nvSpPr>
        <p:spPr>
          <a:xfrm>
            <a:off x="558800" y="4066039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200"/>
          </a:p>
        </p:txBody>
      </p:sp>
      <p:sp>
        <p:nvSpPr>
          <p:cNvPr id="60" name="TextBox 59"/>
          <p:cNvSpPr txBox="1"/>
          <p:nvPr/>
        </p:nvSpPr>
        <p:spPr>
          <a:xfrm>
            <a:off x="551384" y="5661248"/>
            <a:ext cx="489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Define </a:t>
            </a:r>
            <a:r>
              <a:rPr lang="pt-BR" sz="1200" err="1"/>
              <a:t>Scope</a:t>
            </a:r>
            <a:r>
              <a:rPr lang="pt-BR" sz="1200"/>
              <a:t> </a:t>
            </a:r>
            <a:r>
              <a:rPr lang="pt-BR" sz="1200" err="1"/>
              <a:t>and</a:t>
            </a:r>
            <a:r>
              <a:rPr lang="pt-BR" sz="1200"/>
              <a:t> </a:t>
            </a:r>
            <a:r>
              <a:rPr lang="pt-BR" sz="1200" err="1"/>
              <a:t>phases</a:t>
            </a:r>
            <a:endParaRPr lang="pt-BR" sz="12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632528"/>
          <a:ext cx="5832648" cy="10058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Scope &amp;</a:t>
                      </a:r>
                      <a:r>
                        <a:rPr lang="pt-BR" sz="1200" b="1" baseline="0" dirty="0"/>
                        <a:t> Budget </a:t>
                      </a:r>
                      <a:r>
                        <a:rPr lang="pt-BR" sz="1200" b="1" dirty="0" err="1"/>
                        <a:t>Definition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 Jun</a:t>
                      </a:r>
                      <a:r>
                        <a:rPr lang="pt-BR" sz="1200" b="1" baseline="0" dirty="0"/>
                        <a:t> 16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Establish Regional Contacts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15 Jun 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71" name="Oval 70"/>
          <p:cNvSpPr/>
          <p:nvPr/>
        </p:nvSpPr>
        <p:spPr>
          <a:xfrm>
            <a:off x="9738864" y="231781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Oval 71"/>
          <p:cNvSpPr/>
          <p:nvPr/>
        </p:nvSpPr>
        <p:spPr>
          <a:xfrm>
            <a:off x="9736904" y="2791644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Oval 72"/>
          <p:cNvSpPr/>
          <p:nvPr/>
        </p:nvSpPr>
        <p:spPr>
          <a:xfrm>
            <a:off x="9736904" y="317990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119771"/>
      </p:ext>
    </p:extLst>
  </p:cSld>
  <p:clrMapOvr>
    <a:masterClrMapping/>
  </p:clrMapOvr>
  <p:transition spd="med"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369107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557789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71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SNOW Wave 1 Roll-out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5368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marL="457178" marR="0" lvl="1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 have Technip Brazil, Portugal, Russia and Finland entities running Service Now as ITSM tool for Incident , Request &amp; Knowledge Management by the end of </a:t>
                      </a:r>
                      <a:r>
                        <a:rPr lang="pt-BR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October</a:t>
                      </a: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2016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Globalization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Marcos Berlinsky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7" y="731771"/>
            <a:ext cx="136201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rgbClr val="004789"/>
                </a:solidFill>
              </a:rPr>
              <a:t>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98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As-Is scenario built and a proposal for high management for scope and dates sent. Eaiting for green light</a:t>
                      </a:r>
                      <a:r>
                        <a:rPr lang="pt-B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Decisions must be taken quickly as the time is short</a:t>
                      </a:r>
                      <a:r>
                        <a:rPr lang="pt-BR" sz="1200" baseline="0" dirty="0"/>
                        <a:t> and many locations involved. To spend too much time on specific location or requirement. To spread out the tool not having the correct design nor governance.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" name="Right Arrow 46"/>
          <p:cNvSpPr/>
          <p:nvPr/>
        </p:nvSpPr>
        <p:spPr>
          <a:xfrm>
            <a:off x="10776552" y="2276872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Oval 50"/>
          <p:cNvSpPr/>
          <p:nvPr/>
        </p:nvSpPr>
        <p:spPr>
          <a:xfrm>
            <a:off x="9768440" y="2324497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Oval 53"/>
          <p:cNvSpPr/>
          <p:nvPr/>
        </p:nvSpPr>
        <p:spPr>
          <a:xfrm>
            <a:off x="9768440" y="2680345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/>
          <p:cNvSpPr/>
          <p:nvPr/>
        </p:nvSpPr>
        <p:spPr>
          <a:xfrm>
            <a:off x="9768440" y="3068960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ight Arrow 55"/>
          <p:cNvSpPr/>
          <p:nvPr/>
        </p:nvSpPr>
        <p:spPr>
          <a:xfrm>
            <a:off x="10776552" y="2636912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ight Arrow 56"/>
          <p:cNvSpPr/>
          <p:nvPr/>
        </p:nvSpPr>
        <p:spPr>
          <a:xfrm>
            <a:off x="10776552" y="3068960"/>
            <a:ext cx="288000" cy="180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335360" y="3618306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520248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690314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err="1"/>
              <a:t>Activities</a:t>
            </a:r>
            <a:r>
              <a:rPr lang="pt-BR" sz="1200" b="1"/>
              <a:t> </a:t>
            </a:r>
            <a:r>
              <a:rPr lang="pt-BR" sz="1200" b="1" err="1"/>
              <a:t>Completed</a:t>
            </a:r>
            <a:endParaRPr lang="pt-BR" sz="1200" b="1"/>
          </a:p>
        </p:txBody>
      </p:sp>
      <p:sp>
        <p:nvSpPr>
          <p:cNvPr id="59" name="TextBox 58"/>
          <p:cNvSpPr txBox="1"/>
          <p:nvPr/>
        </p:nvSpPr>
        <p:spPr>
          <a:xfrm>
            <a:off x="1775520" y="5274490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Period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376" y="3978346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Initial calls with SNOW admins and some regional SD managers.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err="1"/>
              <a:t>As-Is</a:t>
            </a:r>
            <a:r>
              <a:rPr lang="pt-BR" sz="1200"/>
              <a:t> cenário.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Initial Scope and </a:t>
            </a:r>
            <a:r>
              <a:rPr lang="pt-BR" sz="1200" err="1"/>
              <a:t>objectives</a:t>
            </a:r>
            <a:r>
              <a:rPr lang="pt-BR" sz="1200"/>
              <a:t> </a:t>
            </a:r>
            <a:r>
              <a:rPr lang="pt-BR" sz="1200" err="1"/>
              <a:t>aligment</a:t>
            </a:r>
            <a:r>
              <a:rPr lang="pt-BR" sz="1200"/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51384" y="5634530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Get green light to move on with the sites </a:t>
            </a:r>
            <a:r>
              <a:rPr lang="pt-BR" sz="1200" err="1"/>
              <a:t>scope</a:t>
            </a:r>
            <a:r>
              <a:rPr lang="pt-BR" sz="12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Build the Governance body for SNOW (start on </a:t>
            </a:r>
            <a:r>
              <a:rPr lang="pt-BR" sz="1200" err="1"/>
              <a:t>Requests</a:t>
            </a:r>
            <a:r>
              <a:rPr lang="pt-BR" sz="120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/>
              <a:t>Finish, test and aprove migration </a:t>
            </a:r>
            <a:r>
              <a:rPr lang="pt-BR" sz="1200" err="1"/>
              <a:t>step-by-step</a:t>
            </a:r>
            <a:r>
              <a:rPr lang="pt-BR" sz="1200"/>
              <a:t> procedure.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613122"/>
          <a:ext cx="5832648" cy="24536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Send to SNOW the licensing outlook </a:t>
                      </a:r>
                      <a:r>
                        <a:rPr lang="pt-BR" sz="1200" b="1" baseline="0" dirty="0"/>
                        <a:t>for next 3 years</a:t>
                      </a:r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01 Aug 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01 Aug 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Get Mgt greenlight to move on scope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05 Aug 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01 Aug 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Brazil Migration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30 Oct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30 Oct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Other minor locations migration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30 Oct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30 Oct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54" rtl="0" eaLnBrk="1" latinLnBrk="0" hangingPunct="1"/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Start Request management review and standardization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30 Oct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30 Oct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   </a:t>
                      </a:r>
                      <a:r>
                        <a:rPr lang="pt-BR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71" name="Oval 70"/>
          <p:cNvSpPr/>
          <p:nvPr/>
        </p:nvSpPr>
        <p:spPr>
          <a:xfrm>
            <a:off x="12373965" y="2709626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2" name="TextBox 71"/>
          <p:cNvSpPr txBox="1"/>
          <p:nvPr/>
        </p:nvSpPr>
        <p:spPr>
          <a:xfrm>
            <a:off x="12604070" y="2638737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No </a:t>
            </a:r>
            <a:r>
              <a:rPr lang="pt-BR" sz="1600" b="1" err="1"/>
              <a:t>Information</a:t>
            </a:r>
            <a:endParaRPr lang="pt-BR" sz="1600" b="1"/>
          </a:p>
        </p:txBody>
      </p:sp>
    </p:spTree>
    <p:extLst>
      <p:ext uri="{BB962C8B-B14F-4D97-AF65-F5344CB8AC3E}">
        <p14:creationId xmlns:p14="http://schemas.microsoft.com/office/powerpoint/2010/main" val="3120370429"/>
      </p:ext>
    </p:extLst>
  </p:cSld>
  <p:clrMapOvr>
    <a:masterClrMapping/>
  </p:clrMapOvr>
  <p:transition spd="med"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SW management</a:t>
            </a:r>
          </a:p>
        </p:txBody>
      </p:sp>
    </p:spTree>
    <p:extLst>
      <p:ext uri="{BB962C8B-B14F-4D97-AF65-F5344CB8AC3E}">
        <p14:creationId xmlns:p14="http://schemas.microsoft.com/office/powerpoint/2010/main" val="3283647821"/>
      </p:ext>
    </p:extLst>
  </p:cSld>
  <p:clrMapOvr>
    <a:masterClrMapping/>
  </p:clrMapOvr>
  <p:transition spd="med"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416480" y="6064830"/>
            <a:ext cx="1584176" cy="72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58800" y="6164943"/>
            <a:ext cx="3860800" cy="255587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2" y="6353625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73</a:t>
            </a:fld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MS Contract renewal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35360" y="1072412"/>
          <a:ext cx="11161239" cy="804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6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3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81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Scope</a:t>
                      </a:r>
                      <a:endParaRPr lang="pt-BR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r>
                        <a:rPr lang="pt-BR" sz="1400" dirty="0" err="1"/>
                        <a:t>Renewal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of</a:t>
                      </a:r>
                      <a:r>
                        <a:rPr lang="pt-BR" sz="1400" dirty="0"/>
                        <a:t> Microsoft </a:t>
                      </a:r>
                      <a:r>
                        <a:rPr lang="pt-BR" sz="1400" dirty="0" err="1"/>
                        <a:t>Contract</a:t>
                      </a:r>
                      <a:endParaRPr lang="pt-BR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2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Domain: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SW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Project</a:t>
                      </a:r>
                      <a:r>
                        <a:rPr lang="pt-BR" sz="1400" baseline="0" dirty="0"/>
                        <a:t> Manager: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b="1" dirty="0"/>
                        <a:t>TBD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744072" y="735114"/>
            <a:ext cx="4356024" cy="216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/>
        </p:nvSpPr>
        <p:spPr>
          <a:xfrm>
            <a:off x="6751887" y="731770"/>
            <a:ext cx="64193" cy="249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/>
          <p:cNvSpPr txBox="1"/>
          <p:nvPr/>
        </p:nvSpPr>
        <p:spPr>
          <a:xfrm>
            <a:off x="7739455" y="713901"/>
            <a:ext cx="683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bg1"/>
                </a:solidFill>
              </a:rPr>
              <a:t>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87571" y="719484"/>
            <a:ext cx="1320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accent1">
                    <a:lumMod val="75000"/>
                  </a:schemeClr>
                </a:solidFill>
              </a:rPr>
              <a:t>Global Progress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23967" y="112754"/>
            <a:ext cx="1233464" cy="493385"/>
            <a:chOff x="2118" y="1251989"/>
            <a:chExt cx="1233464" cy="493385"/>
          </a:xfrm>
          <a:solidFill>
            <a:schemeClr val="accent4"/>
          </a:solidFill>
        </p:grpSpPr>
        <p:sp>
          <p:nvSpPr>
            <p:cNvPr id="45" name="Chevron 44"/>
            <p:cNvSpPr/>
            <p:nvPr/>
          </p:nvSpPr>
          <p:spPr>
            <a:xfrm>
              <a:off x="2118" y="1251989"/>
              <a:ext cx="1233464" cy="493385"/>
            </a:xfrm>
            <a:prstGeom prst="chevron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Chevron 4"/>
            <p:cNvSpPr/>
            <p:nvPr/>
          </p:nvSpPr>
          <p:spPr>
            <a:xfrm>
              <a:off x="248811" y="1251989"/>
              <a:ext cx="740079" cy="49338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Appraise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834085" y="112754"/>
            <a:ext cx="1233464" cy="493385"/>
            <a:chOff x="1112236" y="1251989"/>
            <a:chExt cx="1233464" cy="493385"/>
          </a:xfrm>
        </p:grpSpPr>
        <p:sp>
          <p:nvSpPr>
            <p:cNvPr id="43" name="Chevron 42"/>
            <p:cNvSpPr/>
            <p:nvPr/>
          </p:nvSpPr>
          <p:spPr>
            <a:xfrm>
              <a:off x="1112236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6"/>
            <p:cNvSpPr/>
            <p:nvPr/>
          </p:nvSpPr>
          <p:spPr>
            <a:xfrm>
              <a:off x="1358929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Define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944203" y="112754"/>
            <a:ext cx="1233464" cy="493385"/>
            <a:chOff x="2222354" y="1251989"/>
            <a:chExt cx="1233464" cy="493385"/>
          </a:xfrm>
        </p:grpSpPr>
        <p:sp>
          <p:nvSpPr>
            <p:cNvPr id="41" name="Chevron 40"/>
            <p:cNvSpPr/>
            <p:nvPr/>
          </p:nvSpPr>
          <p:spPr>
            <a:xfrm>
              <a:off x="2222354" y="1251989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hevron 8"/>
            <p:cNvSpPr/>
            <p:nvPr/>
          </p:nvSpPr>
          <p:spPr>
            <a:xfrm>
              <a:off x="2469047" y="1251989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Execute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056440" y="116632"/>
            <a:ext cx="1233464" cy="493385"/>
            <a:chOff x="3334591" y="1255867"/>
            <a:chExt cx="1233464" cy="493385"/>
          </a:xfrm>
        </p:grpSpPr>
        <p:sp>
          <p:nvSpPr>
            <p:cNvPr id="39" name="Chevron 38"/>
            <p:cNvSpPr/>
            <p:nvPr/>
          </p:nvSpPr>
          <p:spPr>
            <a:xfrm>
              <a:off x="3334591" y="1255867"/>
              <a:ext cx="1233464" cy="493385"/>
            </a:xfrm>
            <a:prstGeom prst="chevron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Chevron 10"/>
            <p:cNvSpPr/>
            <p:nvPr/>
          </p:nvSpPr>
          <p:spPr>
            <a:xfrm>
              <a:off x="3581284" y="1255867"/>
              <a:ext cx="740079" cy="4933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200" kern="1200"/>
                <a:t>Close-out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35360" y="1916832"/>
          <a:ext cx="11161241" cy="141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4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4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Update/Justification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Trend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304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Not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pt-BR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Started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5360" y="3356992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58" name="TextBox 57"/>
          <p:cNvSpPr txBox="1"/>
          <p:nvPr/>
        </p:nvSpPr>
        <p:spPr>
          <a:xfrm>
            <a:off x="335360" y="4998318"/>
            <a:ext cx="5256584" cy="1512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703512" y="348615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</a:t>
            </a:r>
            <a:r>
              <a:rPr lang="pt-BR" sz="1200" b="1" err="1"/>
              <a:t>Completed</a:t>
            </a:r>
            <a:r>
              <a:rPr lang="pt-BR" sz="1200" b="1"/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75520" y="5070326"/>
            <a:ext cx="264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/>
              <a:t>Activities Planned for </a:t>
            </a:r>
            <a:r>
              <a:rPr lang="pt-BR" sz="1200" b="1" err="1"/>
              <a:t>next</a:t>
            </a:r>
            <a:r>
              <a:rPr lang="pt-BR" sz="1200" b="1"/>
              <a:t> </a:t>
            </a:r>
            <a:r>
              <a:rPr lang="pt-BR" sz="1200" b="1" err="1"/>
              <a:t>Period</a:t>
            </a:r>
            <a:endParaRPr lang="pt-BR" sz="1200" b="1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663952" y="3356992"/>
          <a:ext cx="5832648" cy="32004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8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10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Main</a:t>
                      </a:r>
                      <a:r>
                        <a:rPr lang="pt-BR" sz="1400" baseline="0" dirty="0"/>
                        <a:t> deadlines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Baseline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Actual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3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9" name="Right Arrow 48"/>
          <p:cNvSpPr/>
          <p:nvPr/>
        </p:nvSpPr>
        <p:spPr>
          <a:xfrm>
            <a:off x="1235189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Oval 51"/>
          <p:cNvSpPr/>
          <p:nvPr/>
        </p:nvSpPr>
        <p:spPr>
          <a:xfrm>
            <a:off x="12423911" y="232472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Oval 52"/>
          <p:cNvSpPr/>
          <p:nvPr/>
        </p:nvSpPr>
        <p:spPr>
          <a:xfrm>
            <a:off x="12423911" y="588320"/>
            <a:ext cx="144000" cy="144000"/>
          </a:xfrm>
          <a:prstGeom prst="ellipse">
            <a:avLst/>
          </a:prstGeom>
          <a:solidFill>
            <a:srgbClr val="E98300"/>
          </a:solidFill>
          <a:ln>
            <a:solidFill>
              <a:srgbClr val="E9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Oval 60"/>
          <p:cNvSpPr/>
          <p:nvPr/>
        </p:nvSpPr>
        <p:spPr>
          <a:xfrm>
            <a:off x="12423911" y="976935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ight Arrow 61"/>
          <p:cNvSpPr/>
          <p:nvPr/>
        </p:nvSpPr>
        <p:spPr>
          <a:xfrm rot="18900000">
            <a:off x="12716335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ight Arrow 62"/>
          <p:cNvSpPr/>
          <p:nvPr/>
        </p:nvSpPr>
        <p:spPr>
          <a:xfrm rot="2700000">
            <a:off x="13080776" y="1391243"/>
            <a:ext cx="288032" cy="21602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ight Arrow 63"/>
          <p:cNvSpPr/>
          <p:nvPr/>
        </p:nvSpPr>
        <p:spPr>
          <a:xfrm>
            <a:off x="1235189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ight Arrow 64"/>
          <p:cNvSpPr/>
          <p:nvPr/>
        </p:nvSpPr>
        <p:spPr>
          <a:xfrm rot="18900000">
            <a:off x="12716335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ight Arrow 65"/>
          <p:cNvSpPr/>
          <p:nvPr/>
        </p:nvSpPr>
        <p:spPr>
          <a:xfrm rot="2700000">
            <a:off x="13080776" y="1756780"/>
            <a:ext cx="288032" cy="216024"/>
          </a:xfrm>
          <a:prstGeom prst="rightArrow">
            <a:avLst/>
          </a:prstGeom>
          <a:solidFill>
            <a:srgbClr val="E98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ight Arrow 66"/>
          <p:cNvSpPr/>
          <p:nvPr/>
        </p:nvSpPr>
        <p:spPr>
          <a:xfrm>
            <a:off x="1235110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ight Arrow 67"/>
          <p:cNvSpPr/>
          <p:nvPr/>
        </p:nvSpPr>
        <p:spPr>
          <a:xfrm rot="18900000">
            <a:off x="12715543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ight Arrow 68"/>
          <p:cNvSpPr/>
          <p:nvPr/>
        </p:nvSpPr>
        <p:spPr>
          <a:xfrm rot="2700000">
            <a:off x="13079984" y="2108473"/>
            <a:ext cx="288032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12617215" y="498158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/>
              <a:t>0% &lt; </a:t>
            </a:r>
            <a:r>
              <a:rPr lang="pt-BR" sz="1600" b="1" err="1"/>
              <a:t>deviation</a:t>
            </a:r>
            <a:r>
              <a:rPr lang="pt-BR" sz="1600" b="1"/>
              <a:t> &lt; 20%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17215" y="858198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err="1"/>
              <a:t>deviation</a:t>
            </a:r>
            <a:r>
              <a:rPr lang="pt-BR" sz="1600" b="1"/>
              <a:t> ≥ 20%</a:t>
            </a:r>
          </a:p>
        </p:txBody>
      </p:sp>
      <p:sp>
        <p:nvSpPr>
          <p:cNvPr id="47" name="Oval 46"/>
          <p:cNvSpPr/>
          <p:nvPr/>
        </p:nvSpPr>
        <p:spPr>
          <a:xfrm>
            <a:off x="9714975" y="2272637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Oval 47"/>
          <p:cNvSpPr/>
          <p:nvPr/>
        </p:nvSpPr>
        <p:spPr>
          <a:xfrm>
            <a:off x="9714975" y="262844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Oval 49"/>
          <p:cNvSpPr/>
          <p:nvPr/>
        </p:nvSpPr>
        <p:spPr>
          <a:xfrm>
            <a:off x="9714975" y="3031842"/>
            <a:ext cx="216000" cy="216000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558554"/>
      </p:ext>
    </p:extLst>
  </p:cSld>
  <p:clrMapOvr>
    <a:masterClrMapping/>
  </p:clrMapOvr>
  <p:transition spd="med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" b="3054"/>
          <a:stretch>
            <a:fillRect/>
          </a:stretch>
        </p:blipFill>
        <p:spPr>
          <a:xfrm>
            <a:off x="250825" y="252413"/>
            <a:ext cx="11941175" cy="3911600"/>
          </a:xfrm>
        </p:spPr>
      </p:pic>
      <p:sp>
        <p:nvSpPr>
          <p:cNvPr id="4" name="Espace réservé du titre 1"/>
          <p:cNvSpPr txBox="1">
            <a:spLocks/>
          </p:cNvSpPr>
          <p:nvPr/>
        </p:nvSpPr>
        <p:spPr>
          <a:xfrm>
            <a:off x="245350" y="790575"/>
            <a:ext cx="7893050" cy="1150938"/>
          </a:xfrm>
          <a:prstGeom prst="rect">
            <a:avLst/>
          </a:prstGeom>
          <a:solidFill>
            <a:schemeClr val="bg1"/>
          </a:solidFill>
          <a:extLst/>
        </p:spPr>
        <p:txBody>
          <a:bodyPr lIns="540000" rIns="360000" anchor="ctr"/>
          <a:lstStyle>
            <a:lvl1pPr algn="l" defTabSz="91435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 smtClean="0">
                <a:solidFill>
                  <a:schemeClr val="tx1"/>
                </a:solidFill>
                <a:latin typeface="Arial" charset="0"/>
                <a:ea typeface="+mj-ea"/>
                <a:cs typeface="Arial" charset="0"/>
              </a:defRPr>
            </a:lvl1pPr>
            <a:lvl2pPr algn="l" defTabSz="45717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46AD"/>
                </a:solidFill>
                <a:latin typeface="Arial" charset="0"/>
              </a:defRPr>
            </a:lvl2pPr>
            <a:lvl3pPr algn="l" defTabSz="45717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46AD"/>
                </a:solidFill>
                <a:latin typeface="Arial" charset="0"/>
              </a:defRPr>
            </a:lvl3pPr>
            <a:lvl4pPr algn="l" defTabSz="45717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46AD"/>
                </a:solidFill>
                <a:latin typeface="Arial" charset="0"/>
              </a:defRPr>
            </a:lvl4pPr>
            <a:lvl5pPr algn="l" defTabSz="45717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46AD"/>
                </a:solidFill>
                <a:latin typeface="Arial" charset="0"/>
              </a:defRPr>
            </a:lvl5pPr>
            <a:lvl6pPr marL="457178" algn="l" defTabSz="457178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6pPr>
            <a:lvl7pPr marL="914354" algn="l" defTabSz="457178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7pPr>
            <a:lvl8pPr marL="1371532" algn="l" defTabSz="457178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8pPr>
            <a:lvl9pPr marL="1828709" algn="l" defTabSz="457178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Thank You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gray">
          <a:xfrm>
            <a:off x="9394516" y="790575"/>
            <a:ext cx="1444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gray">
          <a:xfrm>
            <a:off x="8974188" y="790575"/>
            <a:ext cx="287337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gray">
          <a:xfrm>
            <a:off x="8255050" y="790575"/>
            <a:ext cx="576263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08840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353966" y="659001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12004" y="252001"/>
            <a:ext cx="10389641" cy="691028"/>
          </a:xfrm>
        </p:spPr>
        <p:txBody>
          <a:bodyPr/>
          <a:lstStyle/>
          <a:p>
            <a:r>
              <a:rPr lang="pt-BR" err="1"/>
              <a:t>Minimal</a:t>
            </a:r>
            <a:r>
              <a:rPr lang="pt-BR"/>
              <a:t> </a:t>
            </a:r>
            <a:r>
              <a:rPr lang="pt-BR" err="1"/>
              <a:t>Methodology</a:t>
            </a:r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505573" y="1138238"/>
            <a:ext cx="10396071" cy="466344"/>
          </a:xfrm>
        </p:spPr>
        <p:txBody>
          <a:bodyPr/>
          <a:lstStyle/>
          <a:p>
            <a:r>
              <a:rPr lang="en-US"/>
              <a:t>Benefits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415480" y="1628800"/>
            <a:ext cx="10486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>
                <a:solidFill>
                  <a:schemeClr val="bg1">
                    <a:lumMod val="75000"/>
                  </a:schemeClr>
                </a:solidFill>
              </a:rPr>
              <a:t>PID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>
                <a:solidFill>
                  <a:schemeClr val="bg1">
                    <a:lumMod val="75000"/>
                  </a:schemeClr>
                </a:solidFill>
              </a:rPr>
              <a:t>MS-Project Schedule</a:t>
            </a:r>
            <a:endParaRPr lang="en-US" b="1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/>
              <a:t>Monthly Status Report 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/>
              <a:t>Lessons Learned and </a:t>
            </a:r>
            <a:r>
              <a:rPr lang="en-US" b="1" err="1"/>
              <a:t>CloseOut</a:t>
            </a:r>
            <a:r>
              <a:rPr lang="en-US" b="1"/>
              <a:t> document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169" y="3429000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/>
              <a:t>Status </a:t>
            </a:r>
            <a:r>
              <a:rPr lang="pt-BR" sz="3200" b="1" err="1"/>
              <a:t>Report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69" y="3982558"/>
            <a:ext cx="4768711" cy="283025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7021" y="4397622"/>
            <a:ext cx="1168311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5760" y="4793464"/>
            <a:ext cx="936104" cy="452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23593" y="4135285"/>
            <a:ext cx="80869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079737" y="5342348"/>
            <a:ext cx="2432087" cy="1327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865418" y="3519055"/>
            <a:ext cx="1191491" cy="415028"/>
          </a:xfrm>
          <a:custGeom>
            <a:avLst/>
            <a:gdLst>
              <a:gd name="connsiteX0" fmla="*/ 0 w 1191491"/>
              <a:gd name="connsiteY0" fmla="*/ 401781 h 415028"/>
              <a:gd name="connsiteX1" fmla="*/ 1191491 w 1191491"/>
              <a:gd name="connsiteY1" fmla="*/ 0 h 41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491" h="415028">
                <a:moveTo>
                  <a:pt x="0" y="401781"/>
                </a:moveTo>
                <a:cubicBezTo>
                  <a:pt x="176645" y="429490"/>
                  <a:pt x="353291" y="457200"/>
                  <a:pt x="1191491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/>
          <p:nvPr/>
        </p:nvCxnSpPr>
        <p:spPr>
          <a:xfrm flipV="1">
            <a:off x="2999656" y="3477201"/>
            <a:ext cx="919502" cy="59987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63752" y="3212976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err="1"/>
              <a:t>Many</a:t>
            </a:r>
            <a:r>
              <a:rPr lang="pt-BR" sz="1400"/>
              <a:t> </a:t>
            </a:r>
            <a:r>
              <a:rPr lang="pt-BR" sz="1400" err="1"/>
              <a:t>info</a:t>
            </a:r>
            <a:r>
              <a:rPr lang="pt-BR" sz="1400"/>
              <a:t> come </a:t>
            </a:r>
          </a:p>
          <a:p>
            <a:r>
              <a:rPr lang="pt-BR" sz="1400" err="1"/>
              <a:t>from</a:t>
            </a:r>
            <a:r>
              <a:rPr lang="pt-BR" sz="1400"/>
              <a:t> Schedule</a:t>
            </a:r>
            <a:endParaRPr 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7431367" y="3429000"/>
            <a:ext cx="3552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err="1"/>
              <a:t>Lessons</a:t>
            </a:r>
            <a:r>
              <a:rPr lang="pt-BR" sz="3200" b="1"/>
              <a:t> </a:t>
            </a:r>
            <a:r>
              <a:rPr lang="pt-BR" sz="3200" b="1" err="1"/>
              <a:t>Learned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590" y="4077072"/>
            <a:ext cx="619047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71052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-353966" y="6590017"/>
            <a:ext cx="601135" cy="255587"/>
          </a:xfrm>
        </p:spPr>
        <p:txBody>
          <a:bodyPr/>
          <a:lstStyle/>
          <a:p>
            <a:pPr>
              <a:defRPr/>
            </a:pPr>
            <a:fld id="{363A2F3F-96A0-4ABF-B2B1-69C109CF4D7D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12004" y="252001"/>
            <a:ext cx="10389641" cy="691028"/>
          </a:xfrm>
        </p:spPr>
        <p:txBody>
          <a:bodyPr/>
          <a:lstStyle/>
          <a:p>
            <a:r>
              <a:rPr lang="pt-BR" err="1"/>
              <a:t>Minimal</a:t>
            </a:r>
            <a:r>
              <a:rPr lang="pt-BR"/>
              <a:t> </a:t>
            </a:r>
            <a:r>
              <a:rPr lang="pt-BR" err="1"/>
              <a:t>Methodology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415480" y="1846565"/>
            <a:ext cx="104861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Status </a:t>
            </a:r>
            <a:r>
              <a:rPr lang="pt-BR" b="1" err="1"/>
              <a:t>Report</a:t>
            </a:r>
            <a:endParaRPr lang="pt-BR" b="1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Schedule </a:t>
            </a:r>
            <a:r>
              <a:rPr lang="pt-BR" b="1" err="1"/>
              <a:t>up</a:t>
            </a:r>
            <a:r>
              <a:rPr lang="pt-BR" b="1"/>
              <a:t> </a:t>
            </a:r>
            <a:r>
              <a:rPr lang="pt-BR" b="1" err="1"/>
              <a:t>to</a:t>
            </a:r>
            <a:r>
              <a:rPr lang="pt-BR" b="1"/>
              <a:t> date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/>
              <a:t>New schedules </a:t>
            </a:r>
            <a:r>
              <a:rPr lang="pt-BR" b="1" err="1"/>
              <a:t>to</a:t>
            </a:r>
            <a:r>
              <a:rPr lang="pt-BR" b="1"/>
              <a:t> come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pt-BR" b="1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pt-BR" b="1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pt-BR" b="1"/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pt-BR" b="1"/>
          </a:p>
          <a:p>
            <a:pPr>
              <a:buClr>
                <a:schemeClr val="accent3">
                  <a:lumMod val="75000"/>
                </a:schemeClr>
              </a:buClr>
            </a:pPr>
            <a:r>
              <a:rPr lang="pt-BR" b="1">
                <a:solidFill>
                  <a:schemeClr val="accent3"/>
                </a:solidFill>
              </a:rPr>
              <a:t>12</a:t>
            </a:r>
            <a:r>
              <a:rPr lang="pt-BR" b="1"/>
              <a:t> </a:t>
            </a:r>
            <a:r>
              <a:rPr lang="pt-BR" b="1" err="1"/>
              <a:t>up</a:t>
            </a:r>
            <a:r>
              <a:rPr lang="pt-BR" b="1"/>
              <a:t> </a:t>
            </a:r>
            <a:r>
              <a:rPr lang="pt-BR" b="1" err="1"/>
              <a:t>to</a:t>
            </a:r>
            <a:r>
              <a:rPr lang="pt-BR" b="1"/>
              <a:t> date</a:t>
            </a:r>
          </a:p>
          <a:p>
            <a:pPr>
              <a:buClr>
                <a:schemeClr val="accent3">
                  <a:lumMod val="75000"/>
                </a:schemeClr>
              </a:buClr>
            </a:pPr>
            <a:r>
              <a:rPr lang="pt-BR" b="1">
                <a:solidFill>
                  <a:schemeClr val="tx2"/>
                </a:solidFill>
              </a:rPr>
              <a:t>05</a:t>
            </a:r>
            <a:r>
              <a:rPr lang="pt-BR" b="1"/>
              <a:t> </a:t>
            </a:r>
            <a:r>
              <a:rPr lang="pt-BR" b="1" err="1"/>
              <a:t>to</a:t>
            </a:r>
            <a:r>
              <a:rPr lang="pt-BR" b="1"/>
              <a:t> come</a:t>
            </a:r>
          </a:p>
          <a:p>
            <a:pPr>
              <a:buClr>
                <a:schemeClr val="accent3">
                  <a:lumMod val="75000"/>
                </a:schemeClr>
              </a:buClr>
            </a:pPr>
            <a:r>
              <a:rPr lang="pt-BR" b="1"/>
              <a:t>17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487488" y="1395322"/>
            <a:ext cx="10396071" cy="466344"/>
          </a:xfrm>
        </p:spPr>
        <p:txBody>
          <a:bodyPr/>
          <a:lstStyle/>
          <a:p>
            <a:r>
              <a:rPr lang="pt-BR"/>
              <a:t>Next PMO meeting</a:t>
            </a: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12004" y="4365104"/>
            <a:ext cx="26351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7517" y="429309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total</a:t>
            </a:r>
            <a:endParaRPr lang="en-US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9" y="943029"/>
            <a:ext cx="6190200" cy="51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73413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1-Cover Page">
  <a:themeElements>
    <a:clrScheme name="Custom 2">
      <a:dk1>
        <a:srgbClr val="1E1E1E"/>
      </a:dk1>
      <a:lt1>
        <a:srgbClr val="FFFFFF"/>
      </a:lt1>
      <a:dk2>
        <a:srgbClr val="0046AD"/>
      </a:dk2>
      <a:lt2>
        <a:srgbClr val="981E32"/>
      </a:lt2>
      <a:accent1>
        <a:srgbClr val="0A2F85"/>
      </a:accent1>
      <a:accent2>
        <a:srgbClr val="E98300"/>
      </a:accent2>
      <a:accent3>
        <a:srgbClr val="7AB800"/>
      </a:accent3>
      <a:accent4>
        <a:srgbClr val="00ADD0"/>
      </a:accent4>
      <a:accent5>
        <a:srgbClr val="A59D95"/>
      </a:accent5>
      <a:accent6>
        <a:srgbClr val="EEAF30"/>
      </a:accent6>
      <a:hlink>
        <a:srgbClr val="3FCFD5"/>
      </a:hlink>
      <a:folHlink>
        <a:srgbClr val="A59D95"/>
      </a:folHlink>
    </a:clrScheme>
    <a:fontScheme name="Technip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_16-9_EN.pptx" id="{CF8CB8E4-C2AD-406B-8499-9DCE7FD2961D}" vid="{0BB23144-40DE-42EA-AC69-A858E59864E2}"/>
    </a:ext>
  </a:extLst>
</a:theme>
</file>

<file path=ppt/theme/theme2.xml><?xml version="1.0" encoding="utf-8"?>
<a:theme xmlns:a="http://schemas.openxmlformats.org/drawingml/2006/main" name="3-Inside Pages with conclusion">
  <a:themeElements>
    <a:clrScheme name="Technip">
      <a:dk1>
        <a:srgbClr val="1E1E1E"/>
      </a:dk1>
      <a:lt1>
        <a:srgbClr val="FFFFFF"/>
      </a:lt1>
      <a:dk2>
        <a:srgbClr val="0046AD"/>
      </a:dk2>
      <a:lt2>
        <a:srgbClr val="981E32"/>
      </a:lt2>
      <a:accent1>
        <a:srgbClr val="0A2F85"/>
      </a:accent1>
      <a:accent2>
        <a:srgbClr val="E98300"/>
      </a:accent2>
      <a:accent3>
        <a:srgbClr val="7AB800"/>
      </a:accent3>
      <a:accent4>
        <a:srgbClr val="00ADD0"/>
      </a:accent4>
      <a:accent5>
        <a:srgbClr val="99ACD4"/>
      </a:accent5>
      <a:accent6>
        <a:srgbClr val="EEAF30"/>
      </a:accent6>
      <a:hlink>
        <a:srgbClr val="3FCFD5"/>
      </a:hlink>
      <a:folHlink>
        <a:srgbClr val="A59D9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_16-9_EN.pptx" id="{CF8CB8E4-C2AD-406B-8499-9DCE7FD2961D}" vid="{7F838AB1-1017-4D2A-8266-DD58B9EBFB32}"/>
    </a:ext>
  </a:extLst>
</a:theme>
</file>

<file path=ppt/theme/theme3.xml><?xml version="1.0" encoding="utf-8"?>
<a:theme xmlns:a="http://schemas.openxmlformats.org/drawingml/2006/main" name="4-Inside Pages without conclusion">
  <a:themeElements>
    <a:clrScheme name="Technip">
      <a:dk1>
        <a:srgbClr val="1E1E1E"/>
      </a:dk1>
      <a:lt1>
        <a:srgbClr val="FFFFFF"/>
      </a:lt1>
      <a:dk2>
        <a:srgbClr val="0046AD"/>
      </a:dk2>
      <a:lt2>
        <a:srgbClr val="981E32"/>
      </a:lt2>
      <a:accent1>
        <a:srgbClr val="0A2F85"/>
      </a:accent1>
      <a:accent2>
        <a:srgbClr val="E98300"/>
      </a:accent2>
      <a:accent3>
        <a:srgbClr val="7AB800"/>
      </a:accent3>
      <a:accent4>
        <a:srgbClr val="00ADD0"/>
      </a:accent4>
      <a:accent5>
        <a:srgbClr val="99ACD4"/>
      </a:accent5>
      <a:accent6>
        <a:srgbClr val="EEAF30"/>
      </a:accent6>
      <a:hlink>
        <a:srgbClr val="3FCFD5"/>
      </a:hlink>
      <a:folHlink>
        <a:srgbClr val="A59D9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_16-9_EN.pptx" id="{CF8CB8E4-C2AD-406B-8499-9DCE7FD2961D}" vid="{81691405-2FDC-4834-8B48-408AE9C48184}"/>
    </a:ext>
  </a:extLst>
</a:theme>
</file>

<file path=ppt/theme/theme4.xml><?xml version="1.0" encoding="utf-8"?>
<a:theme xmlns:a="http://schemas.openxmlformats.org/drawingml/2006/main" name="2-Transition and Conclusion">
  <a:themeElements>
    <a:clrScheme name="Custom 1">
      <a:dk1>
        <a:srgbClr val="1E1E1E"/>
      </a:dk1>
      <a:lt1>
        <a:srgbClr val="FFFFFF"/>
      </a:lt1>
      <a:dk2>
        <a:srgbClr val="0046AD"/>
      </a:dk2>
      <a:lt2>
        <a:srgbClr val="981E32"/>
      </a:lt2>
      <a:accent1>
        <a:srgbClr val="0A2F85"/>
      </a:accent1>
      <a:accent2>
        <a:srgbClr val="E98300"/>
      </a:accent2>
      <a:accent3>
        <a:srgbClr val="7AB800"/>
      </a:accent3>
      <a:accent4>
        <a:srgbClr val="00ADD0"/>
      </a:accent4>
      <a:accent5>
        <a:srgbClr val="A59D95"/>
      </a:accent5>
      <a:accent6>
        <a:srgbClr val="EEAF30"/>
      </a:accent6>
      <a:hlink>
        <a:srgbClr val="3FCFD5"/>
      </a:hlink>
      <a:folHlink>
        <a:srgbClr val="A59D95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Gabarit_PPT 1">
        <a:dk1>
          <a:srgbClr val="000000"/>
        </a:dk1>
        <a:lt1>
          <a:srgbClr val="FFFFFF"/>
        </a:lt1>
        <a:dk2>
          <a:srgbClr val="E98300"/>
        </a:dk2>
        <a:lt2>
          <a:srgbClr val="981E32"/>
        </a:lt2>
        <a:accent1>
          <a:srgbClr val="7AB800"/>
        </a:accent1>
        <a:accent2>
          <a:srgbClr val="00ADD0"/>
        </a:accent2>
        <a:accent3>
          <a:srgbClr val="FFFFFF"/>
        </a:accent3>
        <a:accent4>
          <a:srgbClr val="000000"/>
        </a:accent4>
        <a:accent5>
          <a:srgbClr val="BED8AA"/>
        </a:accent5>
        <a:accent6>
          <a:srgbClr val="009CBC"/>
        </a:accent6>
        <a:hlink>
          <a:srgbClr val="0A2F85"/>
        </a:hlink>
        <a:folHlink>
          <a:srgbClr val="A59D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STER_16-9_EN.pptx" id="{CF8CB8E4-C2AD-406B-8499-9DCE7FD2961D}" vid="{7286FFB0-D6ED-4C62-B97C-924743BE40C2}"/>
    </a:ext>
  </a:extLst>
</a:theme>
</file>

<file path=ppt/theme/theme5.xml><?xml version="1.0" encoding="utf-8"?>
<a:theme xmlns:a="http://schemas.openxmlformats.org/drawingml/2006/main" name="1_4-Inside Pages without conclusion">
  <a:themeElements>
    <a:clrScheme name="Technip">
      <a:dk1>
        <a:srgbClr val="1E1E1E"/>
      </a:dk1>
      <a:lt1>
        <a:srgbClr val="FFFFFF"/>
      </a:lt1>
      <a:dk2>
        <a:srgbClr val="0046AD"/>
      </a:dk2>
      <a:lt2>
        <a:srgbClr val="981E32"/>
      </a:lt2>
      <a:accent1>
        <a:srgbClr val="0A2F85"/>
      </a:accent1>
      <a:accent2>
        <a:srgbClr val="E98300"/>
      </a:accent2>
      <a:accent3>
        <a:srgbClr val="7AB800"/>
      </a:accent3>
      <a:accent4>
        <a:srgbClr val="00ADD0"/>
      </a:accent4>
      <a:accent5>
        <a:srgbClr val="99ACD4"/>
      </a:accent5>
      <a:accent6>
        <a:srgbClr val="EEAF30"/>
      </a:accent6>
      <a:hlink>
        <a:srgbClr val="3FCFD5"/>
      </a:hlink>
      <a:folHlink>
        <a:srgbClr val="A59D9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_16-9_EN.pptx" id="{CF8CB8E4-C2AD-406B-8499-9DCE7FD2961D}" vid="{81691405-2FDC-4834-8B48-408AE9C48184}"/>
    </a:ext>
  </a:extLst>
</a:theme>
</file>

<file path=ppt/theme/theme6.xml><?xml version="1.0" encoding="utf-8"?>
<a:theme xmlns:a="http://schemas.openxmlformats.org/drawingml/2006/main" name="Blank">
  <a:themeElements>
    <a:clrScheme name="Gabarit_PPT 1">
      <a:dk1>
        <a:srgbClr val="000000"/>
      </a:dk1>
      <a:lt1>
        <a:srgbClr val="FFFFFF"/>
      </a:lt1>
      <a:dk2>
        <a:srgbClr val="E98300"/>
      </a:dk2>
      <a:lt2>
        <a:srgbClr val="981E32"/>
      </a:lt2>
      <a:accent1>
        <a:srgbClr val="7AB800"/>
      </a:accent1>
      <a:accent2>
        <a:srgbClr val="00ADD0"/>
      </a:accent2>
      <a:accent3>
        <a:srgbClr val="FFFFFF"/>
      </a:accent3>
      <a:accent4>
        <a:srgbClr val="000000"/>
      </a:accent4>
      <a:accent5>
        <a:srgbClr val="BED8AA"/>
      </a:accent5>
      <a:accent6>
        <a:srgbClr val="009CBC"/>
      </a:accent6>
      <a:hlink>
        <a:srgbClr val="0A2F85"/>
      </a:hlink>
      <a:folHlink>
        <a:srgbClr val="A59D95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46AD"/>
        </a:solidFill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1400" dirty="0" smtClean="0"/>
        </a:defPPr>
      </a:lstStyle>
    </a:txDef>
  </a:objectDefaults>
  <a:extraClrSchemeLst>
    <a:extraClrScheme>
      <a:clrScheme name="Gabarit_PPT 1">
        <a:dk1>
          <a:srgbClr val="000000"/>
        </a:dk1>
        <a:lt1>
          <a:srgbClr val="FFFFFF"/>
        </a:lt1>
        <a:dk2>
          <a:srgbClr val="E98300"/>
        </a:dk2>
        <a:lt2>
          <a:srgbClr val="981E32"/>
        </a:lt2>
        <a:accent1>
          <a:srgbClr val="7AB800"/>
        </a:accent1>
        <a:accent2>
          <a:srgbClr val="00ADD0"/>
        </a:accent2>
        <a:accent3>
          <a:srgbClr val="FFFFFF"/>
        </a:accent3>
        <a:accent4>
          <a:srgbClr val="000000"/>
        </a:accent4>
        <a:accent5>
          <a:srgbClr val="BED8AA"/>
        </a:accent5>
        <a:accent6>
          <a:srgbClr val="009CBC"/>
        </a:accent6>
        <a:hlink>
          <a:srgbClr val="0A2F85"/>
        </a:hlink>
        <a:folHlink>
          <a:srgbClr val="A59D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echnip">
    <a:dk1>
      <a:srgbClr val="1E1E1E"/>
    </a:dk1>
    <a:lt1>
      <a:srgbClr val="FFFFFF"/>
    </a:lt1>
    <a:dk2>
      <a:srgbClr val="0046AD"/>
    </a:dk2>
    <a:lt2>
      <a:srgbClr val="981E32"/>
    </a:lt2>
    <a:accent1>
      <a:srgbClr val="0A2F85"/>
    </a:accent1>
    <a:accent2>
      <a:srgbClr val="E98300"/>
    </a:accent2>
    <a:accent3>
      <a:srgbClr val="7AB800"/>
    </a:accent3>
    <a:accent4>
      <a:srgbClr val="00ADD0"/>
    </a:accent4>
    <a:accent5>
      <a:srgbClr val="99ACD4"/>
    </a:accent5>
    <a:accent6>
      <a:srgbClr val="EEAF30"/>
    </a:accent6>
    <a:hlink>
      <a:srgbClr val="3FCFD5"/>
    </a:hlink>
    <a:folHlink>
      <a:srgbClr val="A59D95"/>
    </a:folHlink>
  </a:clrScheme>
</a:themeOverride>
</file>

<file path=ppt/theme/themeOverride2.xml><?xml version="1.0" encoding="utf-8"?>
<a:themeOverride xmlns:a="http://schemas.openxmlformats.org/drawingml/2006/main">
  <a:clrScheme name="Technip">
    <a:dk1>
      <a:srgbClr val="1E1E1E"/>
    </a:dk1>
    <a:lt1>
      <a:srgbClr val="FFFFFF"/>
    </a:lt1>
    <a:dk2>
      <a:srgbClr val="0046AD"/>
    </a:dk2>
    <a:lt2>
      <a:srgbClr val="981E32"/>
    </a:lt2>
    <a:accent1>
      <a:srgbClr val="0A2F85"/>
    </a:accent1>
    <a:accent2>
      <a:srgbClr val="E98300"/>
    </a:accent2>
    <a:accent3>
      <a:srgbClr val="7AB800"/>
    </a:accent3>
    <a:accent4>
      <a:srgbClr val="00ADD0"/>
    </a:accent4>
    <a:accent5>
      <a:srgbClr val="99ACD4"/>
    </a:accent5>
    <a:accent6>
      <a:srgbClr val="EEAF30"/>
    </a:accent6>
    <a:hlink>
      <a:srgbClr val="3FCFD5"/>
    </a:hlink>
    <a:folHlink>
      <a:srgbClr val="A59D95"/>
    </a:folHlink>
  </a:clrScheme>
</a:themeOverride>
</file>

<file path=ppt/theme/themeOverride3.xml><?xml version="1.0" encoding="utf-8"?>
<a:themeOverride xmlns:a="http://schemas.openxmlformats.org/drawingml/2006/main">
  <a:clrScheme name="Technip">
    <a:dk1>
      <a:srgbClr val="1E1E1E"/>
    </a:dk1>
    <a:lt1>
      <a:srgbClr val="FFFFFF"/>
    </a:lt1>
    <a:dk2>
      <a:srgbClr val="0046AD"/>
    </a:dk2>
    <a:lt2>
      <a:srgbClr val="981E32"/>
    </a:lt2>
    <a:accent1>
      <a:srgbClr val="0A2F85"/>
    </a:accent1>
    <a:accent2>
      <a:srgbClr val="E98300"/>
    </a:accent2>
    <a:accent3>
      <a:srgbClr val="7AB800"/>
    </a:accent3>
    <a:accent4>
      <a:srgbClr val="00ADD0"/>
    </a:accent4>
    <a:accent5>
      <a:srgbClr val="99ACD4"/>
    </a:accent5>
    <a:accent6>
      <a:srgbClr val="EEAF30"/>
    </a:accent6>
    <a:hlink>
      <a:srgbClr val="3FCFD5"/>
    </a:hlink>
    <a:folHlink>
      <a:srgbClr val="A59D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74</Slides>
  <Notes>37</Notes>
  <HiddenSlides>6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1-Cover Page</vt:lpstr>
      <vt:lpstr>3-Inside Pages with conclusion</vt:lpstr>
      <vt:lpstr>4-Inside Pages without conclusion</vt:lpstr>
      <vt:lpstr>2-Transition and Conclusion</vt:lpstr>
      <vt:lpstr>1_4-Inside Pages without conclusion</vt:lpstr>
      <vt:lpstr>Blank</vt:lpstr>
      <vt:lpstr>PowerPoint Presentation</vt:lpstr>
      <vt:lpstr>Minimal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SCTS quantitative indicators</vt:lpstr>
      <vt:lpstr>PowerPoint Presentation</vt:lpstr>
      <vt:lpstr>Savings Categories</vt:lpstr>
      <vt:lpstr>PowerPoint Presentation</vt:lpstr>
      <vt:lpstr>EPM Live</vt:lpstr>
      <vt:lpstr>PowerPoint Presentation</vt:lpstr>
      <vt:lpstr>PowerPoint Presentation</vt:lpstr>
      <vt:lpstr>Dashboard of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Savings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 Telephony Collaboration Office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 management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2016-10-13T14:17:48Z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B_TRACKING_NAME">
    <vt:lpwstr>\\Intranet.barcapint.com\dfs-emea\group\Par\Chinese Wall\Galaxy\5. Communication\Presentation to Analysts\Galaxy - Presentation to Analysts - v26.ppt - gossetma - 10/05/2012 12:28:00</vt:lpwstr>
  </property>
</Properties>
</file>